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9" r:id="rId1"/>
  </p:sldMasterIdLst>
  <p:notesMasterIdLst>
    <p:notesMasterId r:id="rId12"/>
  </p:notesMasterIdLst>
  <p:sldIdLst>
    <p:sldId id="256" r:id="rId2"/>
    <p:sldId id="258" r:id="rId3"/>
    <p:sldId id="259" r:id="rId4"/>
    <p:sldId id="260" r:id="rId5"/>
    <p:sldId id="261" r:id="rId6"/>
    <p:sldId id="267" r:id="rId7"/>
    <p:sldId id="262" r:id="rId8"/>
    <p:sldId id="266" r:id="rId9"/>
    <p:sldId id="268" r:id="rId10"/>
    <p:sldId id="269" r:id="rId11"/>
  </p:sldIdLst>
  <p:sldSz cx="12192000" cy="6858000"/>
  <p:notesSz cx="6858000" cy="9144000"/>
  <p:custDataLst>
    <p:tags r:id="rId1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E2C43"/>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92" autoAdjust="0"/>
    <p:restoredTop sz="94538" autoAdjust="0"/>
  </p:normalViewPr>
  <p:slideViewPr>
    <p:cSldViewPr snapToGrid="0">
      <p:cViewPr varScale="1">
        <p:scale>
          <a:sx n="106" d="100"/>
          <a:sy n="106" d="100"/>
        </p:scale>
        <p:origin x="1016" y="176"/>
      </p:cViewPr>
      <p:guideLst/>
    </p:cSldViewPr>
  </p:slideViewPr>
  <p:outlineViewPr>
    <p:cViewPr>
      <p:scale>
        <a:sx n="33" d="100"/>
        <a:sy n="33" d="100"/>
      </p:scale>
      <p:origin x="0" y="0"/>
    </p:cViewPr>
  </p:outlineViewPr>
  <p:notesTextViewPr>
    <p:cViewPr>
      <p:scale>
        <a:sx n="1" d="1"/>
        <a:sy n="1" d="1"/>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A73D45-DBAB-474E-B39D-5E8A68EEE287}" type="datetimeFigureOut">
              <a:rPr lang="en-US" smtClean="0"/>
              <a:t>1/5/24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BA1C58-990F-4F4C-8401-3FAFB8E3E8E1}" type="slidenum">
              <a:rPr lang="en-US" smtClean="0"/>
              <a:t>‹#›</a:t>
            </a:fld>
            <a:endParaRPr lang="en-US"/>
          </a:p>
        </p:txBody>
      </p:sp>
    </p:spTree>
    <p:extLst>
      <p:ext uri="{BB962C8B-B14F-4D97-AF65-F5344CB8AC3E}">
        <p14:creationId xmlns:p14="http://schemas.microsoft.com/office/powerpoint/2010/main" val="1282792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slide" Target="../slides/slide10.xml"/><Relationship Id="rId4"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8BA1C58-990F-4F4C-8401-3FAFB8E3E8E1}" type="slidenum">
              <a:rPr lang="en-US" smtClean="0"/>
              <a:t>2</a:t>
            </a:fld>
            <a:endParaRPr lang="en-US"/>
          </a:p>
        </p:txBody>
      </p:sp>
    </p:spTree>
    <p:extLst>
      <p:ext uri="{BB962C8B-B14F-4D97-AF65-F5344CB8AC3E}">
        <p14:creationId xmlns:p14="http://schemas.microsoft.com/office/powerpoint/2010/main" val="3083321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lstStyle/>
          <a:p>
            <a:endParaRPr lang="en-US"/>
          </a:p>
        </p:txBody>
      </p:sp>
      <p:sp>
        <p:nvSpPr>
          <p:cNvPr id="4" name="Slide Number Placeholder 3"/>
          <p:cNvSpPr>
            <a:spLocks noGrp="1"/>
          </p:cNvSpPr>
          <p:nvPr>
            <p:ph type="sldNum" sz="quarter" idx="5"/>
            <p:custDataLst>
              <p:tags r:id="rId3"/>
            </p:custDataLst>
          </p:nvPr>
        </p:nvSpPr>
        <p:spPr/>
        <p:txBody>
          <a:bodyPr/>
          <a:lstStyle/>
          <a:p>
            <a:fld id="{38BA1C58-990F-4F4C-8401-3FAFB8E3E8E1}" type="slidenum">
              <a:rPr lang="en-US" smtClean="0"/>
              <a:t>10</a:t>
            </a:fld>
            <a:endParaRPr lang="en-US"/>
          </a:p>
        </p:txBody>
      </p:sp>
    </p:spTree>
    <p:extLst>
      <p:ext uri="{BB962C8B-B14F-4D97-AF65-F5344CB8AC3E}">
        <p14:creationId xmlns:p14="http://schemas.microsoft.com/office/powerpoint/2010/main" val="326009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795C131-2E7E-43DC-96A7-DC514605A35E}" type="datetimeFigureOut">
              <a:rPr lang="en-US" smtClean="0"/>
              <a:t>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932C1-748F-41E7-A663-7462FCE0E937}"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5168482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1795C131-2E7E-43DC-96A7-DC514605A35E}" type="datetimeFigureOut">
              <a:rPr lang="en-US" smtClean="0"/>
              <a:t>1/5/24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3932C1-748F-41E7-A663-7462FCE0E937}" type="slidenum">
              <a:rPr lang="en-US" smtClean="0"/>
              <a:t>‹#›</a:t>
            </a:fld>
            <a:endParaRPr lang="en-US"/>
          </a:p>
        </p:txBody>
      </p:sp>
    </p:spTree>
    <p:extLst>
      <p:ext uri="{BB962C8B-B14F-4D97-AF65-F5344CB8AC3E}">
        <p14:creationId xmlns:p14="http://schemas.microsoft.com/office/powerpoint/2010/main" val="373673419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95C131-2E7E-43DC-96A7-DC514605A35E}" type="datetimeFigureOut">
              <a:rPr lang="en-US" smtClean="0"/>
              <a:t>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932C1-748F-41E7-A663-7462FCE0E937}" type="slidenum">
              <a:rPr lang="en-US" smtClean="0"/>
              <a:t>‹#›</a:t>
            </a:fld>
            <a:endParaRPr lang="en-US"/>
          </a:p>
        </p:txBody>
      </p:sp>
    </p:spTree>
    <p:extLst>
      <p:ext uri="{BB962C8B-B14F-4D97-AF65-F5344CB8AC3E}">
        <p14:creationId xmlns:p14="http://schemas.microsoft.com/office/powerpoint/2010/main" val="419388538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95C131-2E7E-43DC-96A7-DC514605A35E}" type="datetimeFigureOut">
              <a:rPr lang="en-US" smtClean="0"/>
              <a:t>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932C1-748F-41E7-A663-7462FCE0E937}"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a:solidFill>
                  <a:schemeClr val="tx1"/>
                </a:solidFill>
                <a:effectLst/>
              </a:rPr>
              <a:t>”</a:t>
            </a:r>
          </a:p>
        </p:txBody>
      </p:sp>
    </p:spTree>
    <p:extLst>
      <p:ext uri="{BB962C8B-B14F-4D97-AF65-F5344CB8AC3E}">
        <p14:creationId xmlns:p14="http://schemas.microsoft.com/office/powerpoint/2010/main" val="21079497"/>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95C131-2E7E-43DC-96A7-DC514605A35E}" type="datetimeFigureOut">
              <a:rPr lang="en-US" smtClean="0"/>
              <a:t>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932C1-748F-41E7-A663-7462FCE0E937}" type="slidenum">
              <a:rPr lang="en-US" smtClean="0"/>
              <a:t>‹#›</a:t>
            </a:fld>
            <a:endParaRPr lang="en-US"/>
          </a:p>
        </p:txBody>
      </p:sp>
    </p:spTree>
    <p:extLst>
      <p:ext uri="{BB962C8B-B14F-4D97-AF65-F5344CB8AC3E}">
        <p14:creationId xmlns:p14="http://schemas.microsoft.com/office/powerpoint/2010/main" val="1227373308"/>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95C131-2E7E-43DC-96A7-DC514605A35E}" type="datetimeFigureOut">
              <a:rPr lang="en-US" smtClean="0"/>
              <a:t>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932C1-748F-41E7-A663-7462FCE0E937}"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a:solidFill>
                  <a:schemeClr val="tx1"/>
                </a:solidFill>
                <a:effectLst/>
              </a:rPr>
              <a:t>”</a:t>
            </a:r>
          </a:p>
        </p:txBody>
      </p:sp>
    </p:spTree>
    <p:extLst>
      <p:ext uri="{BB962C8B-B14F-4D97-AF65-F5344CB8AC3E}">
        <p14:creationId xmlns:p14="http://schemas.microsoft.com/office/powerpoint/2010/main" val="338393346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a:lvl1pPr>
          </a:lstStyle>
          <a:p>
            <a:pPr marL="0" lvl="0"/>
            <a:r>
              <a:rPr lang="en-US"/>
              <a:t>Click to edit Master title style</a:t>
            </a:r>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95C131-2E7E-43DC-96A7-DC514605A35E}" type="datetimeFigureOut">
              <a:rPr lang="en-US" smtClean="0"/>
              <a:t>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932C1-748F-41E7-A663-7462FCE0E937}" type="slidenum">
              <a:rPr lang="en-US" smtClean="0"/>
              <a:t>‹#›</a:t>
            </a:fld>
            <a:endParaRPr lang="en-US"/>
          </a:p>
        </p:txBody>
      </p:sp>
    </p:spTree>
    <p:extLst>
      <p:ext uri="{BB962C8B-B14F-4D97-AF65-F5344CB8AC3E}">
        <p14:creationId xmlns:p14="http://schemas.microsoft.com/office/powerpoint/2010/main" val="4148649670"/>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95C131-2E7E-43DC-96A7-DC514605A35E}" type="datetimeFigureOut">
              <a:rPr lang="en-US" smtClean="0"/>
              <a:t>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932C1-748F-41E7-A663-7462FCE0E937}" type="slidenum">
              <a:rPr lang="en-US" smtClean="0"/>
              <a:t>‹#›</a:t>
            </a:fld>
            <a:endParaRPr lang="en-US"/>
          </a:p>
        </p:txBody>
      </p:sp>
    </p:spTree>
    <p:extLst>
      <p:ext uri="{BB962C8B-B14F-4D97-AF65-F5344CB8AC3E}">
        <p14:creationId xmlns:p14="http://schemas.microsoft.com/office/powerpoint/2010/main" val="854324497"/>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95C131-2E7E-43DC-96A7-DC514605A35E}" type="datetimeFigureOut">
              <a:rPr lang="en-US" smtClean="0"/>
              <a:t>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932C1-748F-41E7-A663-7462FCE0E937}" type="slidenum">
              <a:rPr lang="en-US" smtClean="0"/>
              <a:t>‹#›</a:t>
            </a:fld>
            <a:endParaRPr lang="en-US"/>
          </a:p>
        </p:txBody>
      </p:sp>
    </p:spTree>
    <p:extLst>
      <p:ext uri="{BB962C8B-B14F-4D97-AF65-F5344CB8AC3E}">
        <p14:creationId xmlns:p14="http://schemas.microsoft.com/office/powerpoint/2010/main" val="103323674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95C131-2E7E-43DC-96A7-DC514605A35E}" type="datetimeFigureOut">
              <a:rPr lang="en-US" smtClean="0"/>
              <a:t>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932C1-748F-41E7-A663-7462FCE0E937}" type="slidenum">
              <a:rPr lang="en-US" smtClean="0"/>
              <a:t>‹#›</a:t>
            </a:fld>
            <a:endParaRPr lang="en-US"/>
          </a:p>
        </p:txBody>
      </p:sp>
    </p:spTree>
    <p:extLst>
      <p:ext uri="{BB962C8B-B14F-4D97-AF65-F5344CB8AC3E}">
        <p14:creationId xmlns:p14="http://schemas.microsoft.com/office/powerpoint/2010/main" val="420186868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95C131-2E7E-43DC-96A7-DC514605A35E}" type="datetimeFigureOut">
              <a:rPr lang="en-US" smtClean="0"/>
              <a:t>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932C1-748F-41E7-A663-7462FCE0E937}" type="slidenum">
              <a:rPr lang="en-US" smtClean="0"/>
              <a:t>‹#›</a:t>
            </a:fld>
            <a:endParaRPr lang="en-US"/>
          </a:p>
        </p:txBody>
      </p:sp>
    </p:spTree>
    <p:extLst>
      <p:ext uri="{BB962C8B-B14F-4D97-AF65-F5344CB8AC3E}">
        <p14:creationId xmlns:p14="http://schemas.microsoft.com/office/powerpoint/2010/main" val="250030302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795C131-2E7E-43DC-96A7-DC514605A35E}" type="datetimeFigureOut">
              <a:rPr lang="en-US" smtClean="0"/>
              <a:t>1/5/24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3932C1-748F-41E7-A663-7462FCE0E937}" type="slidenum">
              <a:rPr lang="en-US" smtClean="0"/>
              <a:t>‹#›</a:t>
            </a:fld>
            <a:endParaRPr lang="en-US"/>
          </a:p>
        </p:txBody>
      </p:sp>
    </p:spTree>
    <p:extLst>
      <p:ext uri="{BB962C8B-B14F-4D97-AF65-F5344CB8AC3E}">
        <p14:creationId xmlns:p14="http://schemas.microsoft.com/office/powerpoint/2010/main" val="159284075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95C131-2E7E-43DC-96A7-DC514605A35E}" type="datetimeFigureOut">
              <a:rPr lang="en-US" smtClean="0"/>
              <a:t>1/5/24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3932C1-748F-41E7-A663-7462FCE0E937}" type="slidenum">
              <a:rPr lang="en-US" smtClean="0"/>
              <a:t>‹#›</a:t>
            </a:fld>
            <a:endParaRPr lang="en-US"/>
          </a:p>
        </p:txBody>
      </p:sp>
    </p:spTree>
    <p:extLst>
      <p:ext uri="{BB962C8B-B14F-4D97-AF65-F5344CB8AC3E}">
        <p14:creationId xmlns:p14="http://schemas.microsoft.com/office/powerpoint/2010/main" val="166892726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795C131-2E7E-43DC-96A7-DC514605A35E}" type="datetimeFigureOut">
              <a:rPr lang="en-US" smtClean="0"/>
              <a:t>1/5/24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3932C1-748F-41E7-A663-7462FCE0E937}" type="slidenum">
              <a:rPr lang="en-US" smtClean="0"/>
              <a:t>‹#›</a:t>
            </a:fld>
            <a:endParaRPr lang="en-US"/>
          </a:p>
        </p:txBody>
      </p:sp>
    </p:spTree>
    <p:extLst>
      <p:ext uri="{BB962C8B-B14F-4D97-AF65-F5344CB8AC3E}">
        <p14:creationId xmlns:p14="http://schemas.microsoft.com/office/powerpoint/2010/main" val="258921168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95C131-2E7E-43DC-96A7-DC514605A35E}" type="datetimeFigureOut">
              <a:rPr lang="en-US" smtClean="0"/>
              <a:t>1/5/24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3932C1-748F-41E7-A663-7462FCE0E937}" type="slidenum">
              <a:rPr lang="en-US" smtClean="0"/>
              <a:t>‹#›</a:t>
            </a:fld>
            <a:endParaRPr lang="en-US"/>
          </a:p>
        </p:txBody>
      </p:sp>
    </p:spTree>
    <p:extLst>
      <p:ext uri="{BB962C8B-B14F-4D97-AF65-F5344CB8AC3E}">
        <p14:creationId xmlns:p14="http://schemas.microsoft.com/office/powerpoint/2010/main" val="10182856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95C131-2E7E-43DC-96A7-DC514605A35E}" type="datetimeFigureOut">
              <a:rPr lang="en-US" smtClean="0"/>
              <a:t>1/5/24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3932C1-748F-41E7-A663-7462FCE0E937}" type="slidenum">
              <a:rPr lang="en-US" smtClean="0"/>
              <a:t>‹#›</a:t>
            </a:fld>
            <a:endParaRPr lang="en-US"/>
          </a:p>
        </p:txBody>
      </p:sp>
    </p:spTree>
    <p:extLst>
      <p:ext uri="{BB962C8B-B14F-4D97-AF65-F5344CB8AC3E}">
        <p14:creationId xmlns:p14="http://schemas.microsoft.com/office/powerpoint/2010/main" val="123561430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95C131-2E7E-43DC-96A7-DC514605A35E}" type="datetimeFigureOut">
              <a:rPr lang="en-US" smtClean="0"/>
              <a:t>1/5/24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3932C1-748F-41E7-A663-7462FCE0E937}" type="slidenum">
              <a:rPr lang="en-US" smtClean="0"/>
              <a:t>‹#›</a:t>
            </a:fld>
            <a:endParaRPr lang="en-US"/>
          </a:p>
        </p:txBody>
      </p:sp>
    </p:spTree>
    <p:extLst>
      <p:ext uri="{BB962C8B-B14F-4D97-AF65-F5344CB8AC3E}">
        <p14:creationId xmlns:p14="http://schemas.microsoft.com/office/powerpoint/2010/main" val="284087538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795C131-2E7E-43DC-96A7-DC514605A35E}" type="datetimeFigureOut">
              <a:rPr lang="en-US" smtClean="0"/>
              <a:t>1/5/24</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F3932C1-748F-41E7-A663-7462FCE0E937}" type="slidenum">
              <a:rPr lang="en-US" smtClean="0"/>
              <a:t>‹#›</a:t>
            </a:fld>
            <a:endParaRPr lang="en-US"/>
          </a:p>
        </p:txBody>
      </p:sp>
    </p:spTree>
    <p:extLst>
      <p:ext uri="{BB962C8B-B14F-4D97-AF65-F5344CB8AC3E}">
        <p14:creationId xmlns:p14="http://schemas.microsoft.com/office/powerpoint/2010/main" val="1435171582"/>
      </p:ext>
    </p:extLst>
  </p:cSld>
  <p:clrMap bg1="dk1" tx1="lt1" bg2="dk2" tx2="lt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 id="2147483861" r:id="rId12"/>
    <p:sldLayoutId id="2147483862" r:id="rId13"/>
    <p:sldLayoutId id="2147483863" r:id="rId14"/>
    <p:sldLayoutId id="2147483864" r:id="rId15"/>
    <p:sldLayoutId id="2147483865" r:id="rId16"/>
    <p:sldLayoutId id="2147483866" r:id="rId17"/>
  </p:sldLayoutIdLst>
  <p:transition/>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9.xml"/><Relationship Id="rId3" Type="http://schemas.openxmlformats.org/officeDocument/2006/relationships/slide" Target="slide3.xml"/><Relationship Id="rId7"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slide" Target="slide6.xml"/><Relationship Id="rId5" Type="http://schemas.openxmlformats.org/officeDocument/2006/relationships/slide" Target="slide5.xml"/><Relationship Id="rId10" Type="http://schemas.openxmlformats.org/officeDocument/2006/relationships/image" Target="../media/image1.png"/><Relationship Id="rId4" Type="http://schemas.openxmlformats.org/officeDocument/2006/relationships/slide" Target="slide4.xml"/><Relationship Id="rId9" Type="http://schemas.openxmlformats.org/officeDocument/2006/relationships/slide" Target="slide10.xml"/></Relationships>
</file>

<file path=ppt/slides/_rels/slide10.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4.xml"/><Relationship Id="rId7" Type="http://schemas.openxmlformats.org/officeDocument/2006/relationships/notesSlide" Target="../notesSlides/notesSlide2.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slideLayout" Target="../slideLayouts/slideLayout2.xml"/><Relationship Id="rId5" Type="http://schemas.openxmlformats.org/officeDocument/2006/relationships/tags" Target="../tags/tag6.xml"/><Relationship Id="rId10" Type="http://schemas.openxmlformats.org/officeDocument/2006/relationships/hyperlink" Target="https://www.fincen.gov/sites/default/files/shared/BOI_Small_Compliance_Guide_FINAL_Sept_508C.pdf" TargetMode="External"/><Relationship Id="rId4" Type="http://schemas.openxmlformats.org/officeDocument/2006/relationships/tags" Target="../tags/tag5.xml"/><Relationship Id="rId9" Type="http://schemas.openxmlformats.org/officeDocument/2006/relationships/hyperlink" Target="https://www.fincen.gov/boi"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fincen.gov/sites/default/files/shared/BOI_Small_Compliance_Guide_FINAL_Sept_508C.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www.fincen.gov/boi" TargetMode="Externa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hyperlink" Target="https://www.fincen.gov/boi"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www.fincen.gov/sites/default/files/shared/BOI_Small_Compliance_Guide_FINAL_Sept_508C.pd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incen.gov/sites/default/files/shared/BOI_Small_Compliance_Guide_FINAL_Sept_508C.pdf" TargetMode="External"/><Relationship Id="rId1" Type="http://schemas.openxmlformats.org/officeDocument/2006/relationships/slideLayout" Target="../slideLayouts/slideLayout2.xml"/><Relationship Id="rId4" Type="http://schemas.openxmlformats.org/officeDocument/2006/relationships/hyperlink" Target="https://www.fincen.gov/boi"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incen.gov/boi" TargetMode="External"/><Relationship Id="rId1" Type="http://schemas.openxmlformats.org/officeDocument/2006/relationships/slideLayout" Target="../slideLayouts/slideLayout2.xml"/><Relationship Id="rId4" Type="http://schemas.openxmlformats.org/officeDocument/2006/relationships/hyperlink" Target="https://www.fincen.gov/sites/default/files/shared/BOI_Small_Compliance_Guide_FINAL_Sept_508C.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fincen.gov/boi"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www.fincen.gov/sites/default/files/shared/BOI_Small_Compliance_Guide_FINAL_Sept_508C.pd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www.fincen.gov/sites/default/files/shared/BOI_Small_Compliance_Guide_FINAL_Sept_508C.pdf" TargetMode="External"/><Relationship Id="rId4" Type="http://schemas.openxmlformats.org/officeDocument/2006/relationships/hyperlink" Target="https://www.fincen.gov/boi"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www.fincen.gov/sites/default/files/shared/BOI_Small_Compliance_Guide_FINAL_Sept_508C.pdf" TargetMode="External"/><Relationship Id="rId4" Type="http://schemas.openxmlformats.org/officeDocument/2006/relationships/hyperlink" Target="https://www.fincen.gov/boi"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fincen.gov/boi"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www.fincen.gov/sites/default/files/shared/BOI_Small_Compliance_Guide_FINAL_Sept_508C.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0E2C43"/>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80264-6F9A-B22E-70B7-857251DAD20F}"/>
              </a:ext>
            </a:extLst>
          </p:cNvPr>
          <p:cNvSpPr>
            <a:spLocks noGrp="1"/>
          </p:cNvSpPr>
          <p:nvPr>
            <p:ph type="ctrTitle"/>
          </p:nvPr>
        </p:nvSpPr>
        <p:spPr>
          <a:xfrm>
            <a:off x="684211" y="685799"/>
            <a:ext cx="11329598" cy="1804183"/>
          </a:xfrm>
        </p:spPr>
        <p:txBody>
          <a:bodyPr>
            <a:normAutofit/>
          </a:bodyPr>
          <a:lstStyle/>
          <a:p>
            <a:r>
              <a:rPr lang="en-US" sz="3600"/>
              <a:t>Corporate Transparency act (CTA)</a:t>
            </a:r>
            <a:br>
              <a:rPr lang="en-US" sz="3600" b="1"/>
            </a:br>
            <a:r>
              <a:rPr lang="en-US" sz="2400"/>
              <a:t>Beneficial Ownership Information Reporting</a:t>
            </a:r>
            <a:br>
              <a:rPr lang="en-US" sz="2400"/>
            </a:br>
            <a:endParaRPr lang="en-US" sz="2400"/>
          </a:p>
        </p:txBody>
      </p:sp>
      <p:sp>
        <p:nvSpPr>
          <p:cNvPr id="3" name="Subtitle 2">
            <a:extLst>
              <a:ext uri="{FF2B5EF4-FFF2-40B4-BE49-F238E27FC236}">
                <a16:creationId xmlns:a16="http://schemas.microsoft.com/office/drawing/2014/main" id="{A41A1D61-C632-EC6D-FEAB-7C747B8D2A54}"/>
              </a:ext>
            </a:extLst>
          </p:cNvPr>
          <p:cNvSpPr>
            <a:spLocks noGrp="1"/>
          </p:cNvSpPr>
          <p:nvPr>
            <p:ph type="subTitle" idx="1"/>
          </p:nvPr>
        </p:nvSpPr>
        <p:spPr>
          <a:xfrm>
            <a:off x="684212" y="2627790"/>
            <a:ext cx="6400800" cy="3764132"/>
          </a:xfrm>
        </p:spPr>
        <p:txBody>
          <a:bodyPr>
            <a:normAutofit fontScale="70000" lnSpcReduction="20000"/>
          </a:bodyPr>
          <a:lstStyle/>
          <a:p>
            <a:r>
              <a:rPr lang="en-US">
                <a:solidFill>
                  <a:schemeClr val="tx1"/>
                </a:solidFill>
              </a:rPr>
              <a:t>FAST FACTS AND NEED TO KNOW INFORMATION TO NAVIGATE THE CTA</a:t>
            </a:r>
          </a:p>
          <a:p>
            <a:pPr marL="342900" indent="-342900">
              <a:buFont typeface="Arial" panose="020B0604020202020204" pitchFamily="34" charset="0"/>
              <a:buChar char="•"/>
            </a:pPr>
            <a:r>
              <a:rPr lang="en-US">
                <a:solidFill>
                  <a:schemeClr val="tx1"/>
                </a:solidFill>
                <a:hlinkClick r:id="rId2" action="ppaction://hlinksldjump">
                  <a:extLst>
                    <a:ext uri="{A12FA001-AC4F-418D-AE19-62706E023703}">
                      <ahyp:hlinkClr xmlns:ahyp="http://schemas.microsoft.com/office/drawing/2018/hyperlinkcolor" val="tx"/>
                    </a:ext>
                  </a:extLst>
                </a:hlinkClick>
              </a:rPr>
              <a:t>Overview</a:t>
            </a:r>
            <a:endParaRPr lang="en-US">
              <a:solidFill>
                <a:schemeClr val="tx1"/>
              </a:solidFill>
            </a:endParaRPr>
          </a:p>
          <a:p>
            <a:pPr marL="342900" indent="-342900">
              <a:buFont typeface="Arial" panose="020B0604020202020204" pitchFamily="34" charset="0"/>
              <a:buChar char="•"/>
            </a:pPr>
            <a:r>
              <a:rPr lang="en-US">
                <a:solidFill>
                  <a:schemeClr val="tx1"/>
                </a:solidFill>
                <a:hlinkClick r:id="rId3" action="ppaction://hlinksldjump">
                  <a:extLst>
                    <a:ext uri="{A12FA001-AC4F-418D-AE19-62706E023703}">
                      <ahyp:hlinkClr xmlns:ahyp="http://schemas.microsoft.com/office/drawing/2018/hyperlinkcolor" val="tx"/>
                    </a:ext>
                  </a:extLst>
                </a:hlinkClick>
              </a:rPr>
              <a:t>Who has to report</a:t>
            </a:r>
            <a:endParaRPr lang="en-US">
              <a:solidFill>
                <a:schemeClr val="tx1"/>
              </a:solidFill>
            </a:endParaRPr>
          </a:p>
          <a:p>
            <a:pPr marL="342900" indent="-342900">
              <a:buFont typeface="Arial" panose="020B0604020202020204" pitchFamily="34" charset="0"/>
              <a:buChar char="•"/>
            </a:pPr>
            <a:r>
              <a:rPr lang="en-US">
                <a:solidFill>
                  <a:schemeClr val="tx1"/>
                </a:solidFill>
                <a:hlinkClick r:id="rId4" action="ppaction://hlinksldjump">
                  <a:extLst>
                    <a:ext uri="{A12FA001-AC4F-418D-AE19-62706E023703}">
                      <ahyp:hlinkClr xmlns:ahyp="http://schemas.microsoft.com/office/drawing/2018/hyperlinkcolor" val="tx"/>
                    </a:ext>
                  </a:extLst>
                </a:hlinkClick>
              </a:rPr>
              <a:t>Who does not have to report</a:t>
            </a:r>
            <a:endParaRPr lang="en-US">
              <a:solidFill>
                <a:schemeClr val="tx1"/>
              </a:solidFill>
            </a:endParaRPr>
          </a:p>
          <a:p>
            <a:pPr marL="342900" indent="-342900">
              <a:buFont typeface="Arial" panose="020B0604020202020204" pitchFamily="34" charset="0"/>
              <a:buChar char="•"/>
            </a:pPr>
            <a:r>
              <a:rPr lang="en-US">
                <a:solidFill>
                  <a:schemeClr val="tx1"/>
                </a:solidFill>
                <a:hlinkClick r:id="rId5" action="ppaction://hlinksldjump">
                  <a:extLst>
                    <a:ext uri="{A12FA001-AC4F-418D-AE19-62706E023703}">
                      <ahyp:hlinkClr xmlns:ahyp="http://schemas.microsoft.com/office/drawing/2018/hyperlinkcolor" val="tx"/>
                    </a:ext>
                  </a:extLst>
                </a:hlinkClick>
              </a:rPr>
              <a:t>How and when do I report</a:t>
            </a:r>
            <a:endParaRPr lang="en-US">
              <a:solidFill>
                <a:schemeClr val="tx1"/>
              </a:solidFill>
            </a:endParaRPr>
          </a:p>
          <a:p>
            <a:pPr marL="342900" indent="-342900">
              <a:buFont typeface="Arial" panose="020B0604020202020204" pitchFamily="34" charset="0"/>
              <a:buChar char="•"/>
            </a:pPr>
            <a:r>
              <a:rPr lang="en-US">
                <a:solidFill>
                  <a:schemeClr val="tx1"/>
                </a:solidFill>
                <a:hlinkClick r:id="rId6" action="ppaction://hlinksldjump">
                  <a:extLst>
                    <a:ext uri="{A12FA001-AC4F-418D-AE19-62706E023703}">
                      <ahyp:hlinkClr xmlns:ahyp="http://schemas.microsoft.com/office/drawing/2018/hyperlinkcolor" val="tx"/>
                    </a:ext>
                  </a:extLst>
                </a:hlinkClick>
              </a:rPr>
              <a:t>How and when do I report (triggers)</a:t>
            </a:r>
            <a:endParaRPr lang="en-US">
              <a:solidFill>
                <a:schemeClr val="tx1"/>
              </a:solidFill>
            </a:endParaRPr>
          </a:p>
          <a:p>
            <a:pPr marL="342900" indent="-342900">
              <a:buFont typeface="Arial" panose="020B0604020202020204" pitchFamily="34" charset="0"/>
              <a:buChar char="•"/>
            </a:pPr>
            <a:r>
              <a:rPr lang="en-US">
                <a:solidFill>
                  <a:schemeClr val="tx1"/>
                </a:solidFill>
                <a:hlinkClick r:id="rId7" action="ppaction://hlinksldjump">
                  <a:extLst>
                    <a:ext uri="{A12FA001-AC4F-418D-AE19-62706E023703}">
                      <ahyp:hlinkClr xmlns:ahyp="http://schemas.microsoft.com/office/drawing/2018/hyperlinkcolor" val="tx"/>
                    </a:ext>
                  </a:extLst>
                </a:hlinkClick>
              </a:rPr>
              <a:t>Who is a beneficial owner</a:t>
            </a:r>
            <a:endParaRPr lang="en-US">
              <a:solidFill>
                <a:schemeClr val="tx1"/>
              </a:solidFill>
            </a:endParaRPr>
          </a:p>
          <a:p>
            <a:pPr marL="342900" indent="-342900">
              <a:buFont typeface="Arial" panose="020B0604020202020204" pitchFamily="34" charset="0"/>
              <a:buChar char="•"/>
            </a:pPr>
            <a:r>
              <a:rPr lang="en-US">
                <a:solidFill>
                  <a:schemeClr val="tx1"/>
                </a:solidFill>
                <a:hlinkClick r:id="rId8" action="ppaction://hlinksldjump">
                  <a:extLst>
                    <a:ext uri="{A12FA001-AC4F-418D-AE19-62706E023703}">
                      <ahyp:hlinkClr xmlns:ahyp="http://schemas.microsoft.com/office/drawing/2018/hyperlinkcolor" val="tx"/>
                    </a:ext>
                  </a:extLst>
                </a:hlinkClick>
              </a:rPr>
              <a:t>What happens if BOI is not reported in the proper timeframe</a:t>
            </a:r>
            <a:endParaRPr lang="en-US">
              <a:solidFill>
                <a:schemeClr val="tx1"/>
              </a:solidFill>
            </a:endParaRPr>
          </a:p>
          <a:p>
            <a:pPr marL="342900" indent="-342900">
              <a:buFont typeface="Arial" panose="020B0604020202020204" pitchFamily="34" charset="0"/>
              <a:buChar char="•"/>
            </a:pPr>
            <a:r>
              <a:rPr lang="en-US">
                <a:solidFill>
                  <a:schemeClr val="tx1"/>
                </a:solidFill>
                <a:hlinkClick r:id="rId9" action="ppaction://hlinksldjump">
                  <a:extLst>
                    <a:ext uri="{A12FA001-AC4F-418D-AE19-62706E023703}">
                      <ahyp:hlinkClr xmlns:ahyp="http://schemas.microsoft.com/office/drawing/2018/hyperlinkcolor" val="tx"/>
                    </a:ext>
                  </a:extLst>
                </a:hlinkClick>
              </a:rPr>
              <a:t>Additional resources</a:t>
            </a:r>
            <a:endParaRPr lang="en-US">
              <a:solidFill>
                <a:schemeClr val="tx1"/>
              </a:solidFill>
            </a:endParaRPr>
          </a:p>
          <a:p>
            <a:pPr marL="342900" indent="-342900">
              <a:buFont typeface="Arial" panose="020B0604020202020204" pitchFamily="34" charset="0"/>
              <a:buChar char="•"/>
            </a:pPr>
            <a:r>
              <a:rPr lang="en-US">
                <a:solidFill>
                  <a:schemeClr val="tx1"/>
                </a:solidFill>
                <a:hlinkClick r:id="" action="ppaction://noaction">
                  <a:extLst>
                    <a:ext uri="{A12FA001-AC4F-418D-AE19-62706E023703}">
                      <ahyp:hlinkClr xmlns:ahyp="http://schemas.microsoft.com/office/drawing/2018/hyperlinkcolor" val="tx"/>
                    </a:ext>
                  </a:extLst>
                </a:hlinkClick>
              </a:rPr>
              <a:t>Informational Video</a:t>
            </a:r>
            <a:endParaRPr lang="en-US">
              <a:solidFill>
                <a:schemeClr val="tx1"/>
              </a:solidFill>
            </a:endParaRPr>
          </a:p>
          <a:p>
            <a:pPr marL="342900" indent="-342900">
              <a:buFont typeface="Arial" panose="020B0604020202020204" pitchFamily="34" charset="0"/>
              <a:buChar char="•"/>
            </a:pPr>
            <a:r>
              <a:rPr lang="en-US">
                <a:solidFill>
                  <a:schemeClr val="tx1"/>
                </a:solidFill>
                <a:hlinkClick r:id="rId9" action="ppaction://hlinksldjump">
                  <a:extLst>
                    <a:ext uri="{A12FA001-AC4F-418D-AE19-62706E023703}">
                      <ahyp:hlinkClr xmlns:ahyp="http://schemas.microsoft.com/office/drawing/2018/hyperlinkcolor" val="tx"/>
                    </a:ext>
                  </a:extLst>
                </a:hlinkClick>
              </a:rPr>
              <a:t>Disclaimer</a:t>
            </a:r>
            <a:endParaRPr lang="en-US">
              <a:solidFill>
                <a:schemeClr val="tx1"/>
              </a:solidFill>
            </a:endParaRPr>
          </a:p>
        </p:txBody>
      </p:sp>
      <p:pic>
        <p:nvPicPr>
          <p:cNvPr id="1026" name="Picture 2" descr="Messner Reeves">
            <a:extLst>
              <a:ext uri="{FF2B5EF4-FFF2-40B4-BE49-F238E27FC236}">
                <a16:creationId xmlns:a16="http://schemas.microsoft.com/office/drawing/2014/main" id="{002FE035-2802-563E-14B6-2A86079039DB}"/>
              </a:ext>
            </a:extLst>
          </p:cNvPr>
          <p:cNvPicPr>
            <a:picLocks noChangeAspect="1" noChangeArrowheads="1"/>
          </p:cNvPicPr>
          <p:nvPr/>
        </p:nvPicPr>
        <p:blipFill>
          <a:blip r:embed="rId10">
            <a:extLst>
              <a:ext uri="{28A0092B-C50C-407E-A947-70E740481C1C}">
                <a14:useLocalDpi xmlns:a14="http://schemas.microsoft.com/office/drawing/2010/main" val="0"/>
              </a:ext>
            </a:extLst>
          </a:blip>
          <a:stretch>
            <a:fillRect/>
          </a:stretch>
        </p:blipFill>
        <p:spPr bwMode="auto">
          <a:xfrm>
            <a:off x="296644" y="264053"/>
            <a:ext cx="4095750" cy="657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293211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0E2C43"/>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0BA6073-FEA8-36E1-7C63-65680B61BC61}"/>
              </a:ext>
            </a:extLst>
          </p:cNvPr>
          <p:cNvSpPr>
            <a:spLocks noGrp="1"/>
          </p:cNvSpPr>
          <p:nvPr>
            <p:ph idx="1"/>
            <p:custDataLst>
              <p:tags r:id="rId1"/>
            </p:custDataLst>
          </p:nvPr>
        </p:nvSpPr>
        <p:spPr>
          <a:xfrm>
            <a:off x="684212" y="1204092"/>
            <a:ext cx="8534400" cy="4774677"/>
          </a:xfrm>
        </p:spPr>
        <p:txBody>
          <a:bodyPr>
            <a:normAutofit fontScale="92500" lnSpcReduction="20000"/>
          </a:bodyPr>
          <a:lstStyle/>
          <a:p>
            <a:pPr marL="0" indent="0">
              <a:buNone/>
            </a:pPr>
            <a:r>
              <a:rPr lang="en-US" sz="1700">
                <a:solidFill>
                  <a:schemeClr val="tx1"/>
                </a:solidFill>
              </a:rPr>
              <a:t>The information provided herein does not, and is not intended to, constitute legal advice; instead, all information, content, and materials available herein are for general informational purposes only.  Information provided may not constitute the most up-to-date or complete legal or other information.  This material contains links to other third-party websites.  Such links are only for the convenience of the reader, user or browser; Messner Reeves does not recommend or endorse the contents of the third-party sites.</a:t>
            </a:r>
          </a:p>
          <a:p>
            <a:pPr marL="0" indent="0">
              <a:buNone/>
            </a:pPr>
            <a:r>
              <a:rPr lang="en-US" sz="1700">
                <a:solidFill>
                  <a:schemeClr val="tx1"/>
                </a:solidFill>
              </a:rPr>
              <a:t>Readers of this information should contact Messner Reeves to obtain advice with respect to any particular legal matter.  No reader, user, or browser of this information should act or refrain from acting on the basis of information on this site without first seeking legal advice from counsel in the relevant jurisdiction.  Only your individual attorney can provide assurances that the information contained herein – and your interpretation of it – is applicable or appropriate to your particular situation.  Use of, and access to, this information or any of the links or resources contained within the information do not create an attorney-client relationship between the reader, user, or browser and the authors, contributors, or contributing law firms. </a:t>
            </a:r>
          </a:p>
          <a:p>
            <a:pPr marL="0" indent="0">
              <a:buNone/>
            </a:pPr>
            <a:r>
              <a:rPr lang="en-US" sz="1700">
                <a:solidFill>
                  <a:schemeClr val="tx1"/>
                </a:solidFill>
              </a:rPr>
              <a:t>The views expressed herein are those of the individual authors writing in their individual capacities only. All liability with respect to actions taken or not taken based on the contents of this information are hereby expressly disclaimed.  The content on this posting is provided "as is;" no representations are made that the content is error-free.</a:t>
            </a:r>
          </a:p>
        </p:txBody>
      </p:sp>
      <p:pic>
        <p:nvPicPr>
          <p:cNvPr id="1026" name="Picture 2" descr="Messner Reeves">
            <a:extLst>
              <a:ext uri="{FF2B5EF4-FFF2-40B4-BE49-F238E27FC236}">
                <a16:creationId xmlns:a16="http://schemas.microsoft.com/office/drawing/2014/main" id="{002FE035-2802-563E-14B6-2A86079039DB}"/>
              </a:ext>
            </a:extLst>
          </p:cNvPr>
          <p:cNvPicPr>
            <a:picLocks noChangeAspect="1" noChangeArrowheads="1"/>
          </p:cNvPicPr>
          <p:nvPr>
            <p:custDataLst>
              <p:tags r:id="rId2"/>
            </p:custDataLst>
          </p:nvPr>
        </p:nvPicPr>
        <p:blipFill>
          <a:blip r:embed="rId8">
            <a:extLst>
              <a:ext uri="{28A0092B-C50C-407E-A947-70E740481C1C}">
                <a14:useLocalDpi xmlns:a14="http://schemas.microsoft.com/office/drawing/2010/main" val="0"/>
              </a:ext>
            </a:extLst>
          </a:blip>
          <a:stretch>
            <a:fillRect/>
          </a:stretch>
        </p:blipFill>
        <p:spPr bwMode="auto">
          <a:xfrm>
            <a:off x="296644" y="264053"/>
            <a:ext cx="40957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D8D57F67-3119-015C-D90C-DF1C4DAE4234}"/>
              </a:ext>
            </a:extLst>
          </p:cNvPr>
          <p:cNvSpPr txBox="1"/>
          <p:nvPr>
            <p:custDataLst>
              <p:tags r:id="rId3"/>
            </p:custDataLst>
          </p:nvPr>
        </p:nvSpPr>
        <p:spPr>
          <a:xfrm>
            <a:off x="4557932" y="249985"/>
            <a:ext cx="7535386" cy="461665"/>
          </a:xfrm>
          <a:prstGeom prst="rect">
            <a:avLst/>
          </a:prstGeom>
          <a:noFill/>
        </p:spPr>
        <p:txBody>
          <a:bodyPr wrap="square">
            <a:spAutoFit/>
          </a:bodyPr>
          <a:lstStyle/>
          <a:p>
            <a:pPr marL="0" marR="0" lvl="0" indent="0" algn="r" defTabSz="457200" rtl="0" eaLnBrk="1" fontAlgn="auto" latinLnBrk="0" hangingPunct="1">
              <a:lnSpc>
                <a:spcPct val="100000"/>
              </a:lnSpc>
              <a:spcBef>
                <a:spcPct val="0"/>
              </a:spcBef>
              <a:spcAft>
                <a:spcPct val="0"/>
              </a:spcAft>
              <a:buClrTx/>
              <a:buSzTx/>
              <a:buFontTx/>
              <a:buNone/>
              <a:defRPr/>
            </a:pPr>
            <a:r>
              <a:rPr kumimoji="0" lang="en-US" sz="2400" b="0" i="0" u="none" strike="noStrike" kern="1200" cap="all" spc="0" normalizeH="0" baseline="0" noProof="0">
                <a:ln w="3175" cmpd="sng">
                  <a:noFill/>
                </a:ln>
                <a:solidFill>
                  <a:prstClr val="white"/>
                </a:solidFill>
                <a:effectLst/>
                <a:uLnTx/>
                <a:uFillTx/>
                <a:latin typeface="Century Gothic" panose="020B0502020202020204"/>
                <a:ea typeface="+mj-ea"/>
                <a:cs typeface="+mj-cs"/>
              </a:rPr>
              <a:t>disclaimer</a:t>
            </a:r>
            <a:endPar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8" name="TextBox 7">
            <a:extLst>
              <a:ext uri="{FF2B5EF4-FFF2-40B4-BE49-F238E27FC236}">
                <a16:creationId xmlns:a16="http://schemas.microsoft.com/office/drawing/2014/main" id="{F2DBADE1-D967-8368-A09E-84B9E20972B4}"/>
              </a:ext>
            </a:extLst>
          </p:cNvPr>
          <p:cNvSpPr txBox="1"/>
          <p:nvPr>
            <p:custDataLst>
              <p:tags r:id="rId4"/>
            </p:custDataLst>
          </p:nvPr>
        </p:nvSpPr>
        <p:spPr>
          <a:xfrm>
            <a:off x="296644" y="6230480"/>
            <a:ext cx="6184466" cy="538609"/>
          </a:xfrm>
          <a:prstGeom prst="rect">
            <a:avLst/>
          </a:prstGeom>
          <a:noFill/>
        </p:spPr>
        <p:txBody>
          <a:bodyPr wrap="square" anchor="b">
            <a:spAutoFit/>
          </a:bodyPr>
          <a:lstStyle/>
          <a:p>
            <a:pPr marL="0" marR="0" lvl="0" indent="0" defTabSz="457200" rtl="0" eaLnBrk="1" fontAlgn="auto" latinLnBrk="0" hangingPunct="1">
              <a:lnSpc>
                <a:spcPct val="100000"/>
              </a:lnSpc>
              <a:spcBef>
                <a:spcPct val="0"/>
              </a:spcBef>
              <a:spcAft>
                <a:spcPct val="0"/>
              </a:spcAft>
              <a:buClrTx/>
              <a:buSzTx/>
              <a:buFontTx/>
              <a:buNone/>
              <a:defRPr/>
            </a:pPr>
            <a:r>
              <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rPr>
              <a:t>Corporate Transparency Act (CTA)</a:t>
            </a:r>
            <a:br>
              <a:rPr kumimoji="0" lang="en-US" sz="1600" b="1" i="0" u="none" strike="noStrike" kern="1200" cap="none" spc="0" normalizeH="0" baseline="0" noProof="0">
                <a:ln>
                  <a:noFill/>
                </a:ln>
                <a:solidFill>
                  <a:prstClr val="white"/>
                </a:solidFill>
                <a:effectLst/>
                <a:uLnTx/>
                <a:uFillTx/>
                <a:latin typeface="Century Gothic" panose="020B0502020202020204"/>
                <a:ea typeface="+mn-ea"/>
                <a:cs typeface="+mn-cs"/>
              </a:rPr>
            </a:br>
            <a:r>
              <a:rPr kumimoji="0" lang="en-US" sz="1280" b="0" i="0" u="none" strike="noStrike" kern="1200" cap="none" spc="0" normalizeH="0" baseline="0" noProof="0">
                <a:ln>
                  <a:noFill/>
                </a:ln>
                <a:solidFill>
                  <a:prstClr val="white"/>
                </a:solidFill>
                <a:effectLst/>
                <a:uLnTx/>
                <a:uFillTx/>
                <a:latin typeface="Century Gothic" panose="020B0502020202020204"/>
                <a:ea typeface="+mn-ea"/>
                <a:cs typeface="+mn-cs"/>
              </a:rPr>
              <a:t>Beneficial Ownership Information Reporting</a:t>
            </a:r>
          </a:p>
        </p:txBody>
      </p:sp>
      <p:sp>
        <p:nvSpPr>
          <p:cNvPr id="9" name="TextBox 8">
            <a:extLst>
              <a:ext uri="{FF2B5EF4-FFF2-40B4-BE49-F238E27FC236}">
                <a16:creationId xmlns:a16="http://schemas.microsoft.com/office/drawing/2014/main" id="{EA65EA17-CD67-1BCC-FA32-F43F340788D1}"/>
              </a:ext>
            </a:extLst>
          </p:cNvPr>
          <p:cNvSpPr txBox="1"/>
          <p:nvPr>
            <p:custDataLst>
              <p:tags r:id="rId5"/>
            </p:custDataLst>
          </p:nvPr>
        </p:nvSpPr>
        <p:spPr>
          <a:xfrm>
            <a:off x="-27432" y="6305162"/>
            <a:ext cx="12182475" cy="461665"/>
          </a:xfrm>
          <a:prstGeom prst="rect">
            <a:avLst/>
          </a:prstGeom>
          <a:noFill/>
        </p:spPr>
        <p:txBody>
          <a:bodyPr wrap="square" rtlCol="0">
            <a:spAutoFit/>
          </a:bodyPr>
          <a:lstStyle/>
          <a:p>
            <a:pPr algn="r"/>
            <a:r>
              <a:rPr lang="en-US" sz="800"/>
              <a:t>Published on12/8/2023</a:t>
            </a:r>
          </a:p>
          <a:p>
            <a:pPr algn="r"/>
            <a:r>
              <a:rPr lang="en-US" sz="800"/>
              <a:t>Visit </a:t>
            </a:r>
            <a:r>
              <a:rPr lang="en-US" sz="800" b="1">
                <a:hlinkClick r:id="rId9">
                  <a:extLst>
                    <a:ext uri="{A12FA001-AC4F-418D-AE19-62706E023703}">
                      <ahyp:hlinkClr xmlns:ahyp="http://schemas.microsoft.com/office/drawing/2018/hyperlinkcolor" val="tx"/>
                    </a:ext>
                  </a:extLst>
                </a:hlinkClick>
              </a:rPr>
              <a:t>FinCEN.GOV</a:t>
            </a:r>
            <a:r>
              <a:rPr lang="en-US" sz="800"/>
              <a:t> for complete up-to-date rules and see </a:t>
            </a:r>
            <a:r>
              <a:rPr lang="en-US" sz="800" b="1" u="sng">
                <a:hlinkClick r:id="rId10">
                  <a:extLst>
                    <a:ext uri="{A12FA001-AC4F-418D-AE19-62706E023703}">
                      <ahyp:hlinkClr xmlns:ahyp="http://schemas.microsoft.com/office/drawing/2018/hyperlinkcolor" val="tx"/>
                    </a:ext>
                  </a:extLst>
                </a:hlinkClick>
              </a:rPr>
              <a:t>small entity compliance guide</a:t>
            </a:r>
            <a:r>
              <a:rPr lang="en-US" sz="800"/>
              <a:t> for nuanced explanations </a:t>
            </a:r>
          </a:p>
          <a:p>
            <a:pPr algn="r"/>
            <a:r>
              <a:rPr lang="en-US" sz="800"/>
              <a:t>Please Contact either Jack Hakim at (303) 226-6089 jhakim@messner.com or Maclain Joyce at (303)605-1561 mjoyce@messner.com for more information </a:t>
            </a:r>
          </a:p>
        </p:txBody>
      </p:sp>
    </p:spTree>
    <p:extLst>
      <p:ext uri="{BB962C8B-B14F-4D97-AF65-F5344CB8AC3E}">
        <p14:creationId xmlns:p14="http://schemas.microsoft.com/office/powerpoint/2010/main" val="297406460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0E2C43"/>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0BA6073-FEA8-36E1-7C63-65680B61BC61}"/>
              </a:ext>
            </a:extLst>
          </p:cNvPr>
          <p:cNvSpPr>
            <a:spLocks noGrp="1"/>
          </p:cNvSpPr>
          <p:nvPr>
            <p:ph idx="1"/>
          </p:nvPr>
        </p:nvSpPr>
        <p:spPr>
          <a:xfrm>
            <a:off x="684212" y="1204092"/>
            <a:ext cx="8534400" cy="4774677"/>
          </a:xfrm>
        </p:spPr>
        <p:txBody>
          <a:bodyPr>
            <a:normAutofit fontScale="85000" lnSpcReduction="10000"/>
          </a:bodyPr>
          <a:lstStyle/>
          <a:p>
            <a:pPr marL="0" indent="0" algn="just">
              <a:buNone/>
            </a:pPr>
            <a:r>
              <a:rPr lang="en-US">
                <a:solidFill>
                  <a:schemeClr val="tx1"/>
                </a:solidFill>
              </a:rPr>
              <a:t>In 2021, Congress enacted the Corporate Transparency Act. This law creates a beneficial ownership information reporting requirement as part of the U.S. government’s efforts to make it harder for bad actors to hide or benefit from their ill-gotten gains through shell companies or other opaque ownership structures.</a:t>
            </a:r>
          </a:p>
          <a:p>
            <a:pPr marL="0" indent="0" algn="just">
              <a:buNone/>
            </a:pPr>
            <a:endParaRPr lang="en-US">
              <a:solidFill>
                <a:schemeClr val="tx1"/>
              </a:solidFill>
            </a:endParaRPr>
          </a:p>
          <a:p>
            <a:pPr marL="0" indent="0" algn="just">
              <a:buNone/>
            </a:pPr>
            <a:r>
              <a:rPr lang="en-US">
                <a:solidFill>
                  <a:schemeClr val="tx1"/>
                </a:solidFill>
              </a:rPr>
              <a:t>The Corporate Transparency Act at its heart, is an anti-crime law that is intended to combat money laundering, terrorism financing, tax fraud, trafficking, and other illicit activities.</a:t>
            </a:r>
          </a:p>
          <a:p>
            <a:pPr marL="0" indent="0" algn="just">
              <a:buNone/>
            </a:pPr>
            <a:endParaRPr lang="en-US">
              <a:solidFill>
                <a:schemeClr val="tx1"/>
              </a:solidFill>
            </a:endParaRPr>
          </a:p>
          <a:p>
            <a:pPr marL="0" indent="0" algn="just">
              <a:buNone/>
            </a:pPr>
            <a:r>
              <a:rPr lang="en-US">
                <a:solidFill>
                  <a:schemeClr val="tx1"/>
                </a:solidFill>
              </a:rPr>
              <a:t>Beginning on January 1, 2024, many companies in the United States will have to report information about their beneficial owners, i.e., the individuals who ultimately </a:t>
            </a:r>
            <a:r>
              <a:rPr lang="en-US" u="sng">
                <a:solidFill>
                  <a:schemeClr val="tx1"/>
                </a:solidFill>
              </a:rPr>
              <a:t>own</a:t>
            </a:r>
            <a:r>
              <a:rPr lang="en-US">
                <a:solidFill>
                  <a:schemeClr val="tx1"/>
                </a:solidFill>
              </a:rPr>
              <a:t> or </a:t>
            </a:r>
            <a:r>
              <a:rPr lang="en-US" u="sng">
                <a:solidFill>
                  <a:schemeClr val="tx1"/>
                </a:solidFill>
              </a:rPr>
              <a:t>control</a:t>
            </a:r>
            <a:r>
              <a:rPr lang="en-US">
                <a:solidFill>
                  <a:schemeClr val="tx1"/>
                </a:solidFill>
              </a:rPr>
              <a:t> the company. They will have to report the information to the Financial Crimes Enforcement Network (FinCEN). FinCEN is a bureau of the U.S. Department of the Treasury.  </a:t>
            </a:r>
          </a:p>
          <a:p>
            <a:pPr marL="0" indent="0" algn="just">
              <a:buNone/>
            </a:pPr>
            <a:r>
              <a:rPr lang="en-US">
                <a:solidFill>
                  <a:schemeClr val="tx1"/>
                </a:solidFill>
              </a:rPr>
              <a:t>Be sure to review FinCEN’s </a:t>
            </a:r>
            <a:r>
              <a:rPr lang="en-US">
                <a:solidFill>
                  <a:schemeClr val="tx1"/>
                </a:solidFill>
                <a:hlinkClick r:id="rId3">
                  <a:extLst>
                    <a:ext uri="{A12FA001-AC4F-418D-AE19-62706E023703}">
                      <ahyp:hlinkClr xmlns:ahyp="http://schemas.microsoft.com/office/drawing/2018/hyperlinkcolor" val="tx"/>
                    </a:ext>
                  </a:extLst>
                </a:hlinkClick>
              </a:rPr>
              <a:t>Small Entity Compliance Guide</a:t>
            </a:r>
            <a:r>
              <a:rPr lang="en-US">
                <a:solidFill>
                  <a:schemeClr val="tx1"/>
                </a:solidFill>
              </a:rPr>
              <a:t>, which provides information to help small businesses comply with this reporting requirement. </a:t>
            </a:r>
          </a:p>
        </p:txBody>
      </p:sp>
      <p:pic>
        <p:nvPicPr>
          <p:cNvPr id="1026" name="Picture 2" descr="Messner Reeves">
            <a:extLst>
              <a:ext uri="{FF2B5EF4-FFF2-40B4-BE49-F238E27FC236}">
                <a16:creationId xmlns:a16="http://schemas.microsoft.com/office/drawing/2014/main" id="{002FE035-2802-563E-14B6-2A86079039DB}"/>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296644" y="264053"/>
            <a:ext cx="40957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D8D57F67-3119-015C-D90C-DF1C4DAE4234}"/>
              </a:ext>
            </a:extLst>
          </p:cNvPr>
          <p:cNvSpPr txBox="1"/>
          <p:nvPr/>
        </p:nvSpPr>
        <p:spPr>
          <a:xfrm>
            <a:off x="4557932" y="249985"/>
            <a:ext cx="7535386" cy="461665"/>
          </a:xfrm>
          <a:prstGeom prst="rect">
            <a:avLst/>
          </a:prstGeom>
          <a:noFill/>
        </p:spPr>
        <p:txBody>
          <a:bodyPr wrap="square">
            <a:spAutoFit/>
          </a:bodyPr>
          <a:lstStyle/>
          <a:p>
            <a:pPr marL="0" marR="0" lvl="0" indent="0" algn="r" defTabSz="457200" rtl="0" eaLnBrk="1" fontAlgn="auto" latinLnBrk="0" hangingPunct="1">
              <a:lnSpc>
                <a:spcPct val="100000"/>
              </a:lnSpc>
              <a:spcBef>
                <a:spcPct val="0"/>
              </a:spcBef>
              <a:spcAft>
                <a:spcPct val="0"/>
              </a:spcAft>
              <a:buClrTx/>
              <a:buSzTx/>
              <a:buFontTx/>
              <a:buNone/>
              <a:defRPr/>
            </a:pPr>
            <a:r>
              <a:rPr lang="en-US" sz="2400"/>
              <a:t>OVERVIEW</a:t>
            </a:r>
            <a:endParaRPr kumimoji="0" lang="en-US" sz="24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9" name="TextBox 8">
            <a:extLst>
              <a:ext uri="{FF2B5EF4-FFF2-40B4-BE49-F238E27FC236}">
                <a16:creationId xmlns:a16="http://schemas.microsoft.com/office/drawing/2014/main" id="{6DEA309C-D78F-3190-D71E-69281534B77A}"/>
              </a:ext>
            </a:extLst>
          </p:cNvPr>
          <p:cNvSpPr txBox="1"/>
          <p:nvPr/>
        </p:nvSpPr>
        <p:spPr>
          <a:xfrm>
            <a:off x="296644" y="6230480"/>
            <a:ext cx="6184466" cy="538609"/>
          </a:xfrm>
          <a:prstGeom prst="rect">
            <a:avLst/>
          </a:prstGeom>
          <a:noFill/>
        </p:spPr>
        <p:txBody>
          <a:bodyPr wrap="square" anchor="b">
            <a:spAutoFit/>
          </a:bodyPr>
          <a:lstStyle/>
          <a:p>
            <a:pPr marL="0" marR="0" lvl="0" indent="0" defTabSz="457200" rtl="0" eaLnBrk="1" fontAlgn="auto" latinLnBrk="0" hangingPunct="1">
              <a:lnSpc>
                <a:spcPct val="100000"/>
              </a:lnSpc>
              <a:spcBef>
                <a:spcPct val="0"/>
              </a:spcBef>
              <a:spcAft>
                <a:spcPct val="0"/>
              </a:spcAft>
              <a:buClrTx/>
              <a:buSzTx/>
              <a:buFontTx/>
              <a:buNone/>
              <a:defRPr/>
            </a:pPr>
            <a:r>
              <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rPr>
              <a:t>Corporate Transparency Act (CTA)</a:t>
            </a:r>
            <a:br>
              <a:rPr kumimoji="0" lang="en-US" sz="1600" b="1" i="0" u="none" strike="noStrike" kern="1200" cap="none" spc="0" normalizeH="0" baseline="0" noProof="0">
                <a:ln>
                  <a:noFill/>
                </a:ln>
                <a:solidFill>
                  <a:prstClr val="white"/>
                </a:solidFill>
                <a:effectLst/>
                <a:uLnTx/>
                <a:uFillTx/>
                <a:latin typeface="Century Gothic" panose="020B0502020202020204"/>
                <a:ea typeface="+mn-ea"/>
                <a:cs typeface="+mn-cs"/>
              </a:rPr>
            </a:br>
            <a:r>
              <a:rPr kumimoji="0" lang="en-US" sz="1280" b="0" i="0" u="none" strike="noStrike" kern="1200" cap="none" spc="0" normalizeH="0" baseline="0" noProof="0">
                <a:ln>
                  <a:noFill/>
                </a:ln>
                <a:solidFill>
                  <a:prstClr val="white"/>
                </a:solidFill>
                <a:effectLst/>
                <a:uLnTx/>
                <a:uFillTx/>
                <a:latin typeface="Century Gothic" panose="020B0502020202020204"/>
                <a:ea typeface="+mn-ea"/>
                <a:cs typeface="+mn-cs"/>
              </a:rPr>
              <a:t>Beneficial Ownership Information Reporting</a:t>
            </a:r>
          </a:p>
        </p:txBody>
      </p:sp>
      <p:sp>
        <p:nvSpPr>
          <p:cNvPr id="12" name="TextBox 11">
            <a:extLst>
              <a:ext uri="{FF2B5EF4-FFF2-40B4-BE49-F238E27FC236}">
                <a16:creationId xmlns:a16="http://schemas.microsoft.com/office/drawing/2014/main" id="{F73CA6D2-4A8F-99CE-3D9F-8759620354A7}"/>
              </a:ext>
            </a:extLst>
          </p:cNvPr>
          <p:cNvSpPr txBox="1"/>
          <p:nvPr/>
        </p:nvSpPr>
        <p:spPr>
          <a:xfrm>
            <a:off x="-27432" y="6305162"/>
            <a:ext cx="12182475" cy="461665"/>
          </a:xfrm>
          <a:prstGeom prst="rect">
            <a:avLst/>
          </a:prstGeom>
          <a:noFill/>
        </p:spPr>
        <p:txBody>
          <a:bodyPr wrap="square" rtlCol="0">
            <a:spAutoFit/>
          </a:bodyPr>
          <a:lstStyle/>
          <a:p>
            <a:pPr algn="r"/>
            <a:r>
              <a:rPr lang="en-US" sz="800"/>
              <a:t>Published on12/8/2023</a:t>
            </a:r>
          </a:p>
          <a:p>
            <a:pPr algn="r"/>
            <a:r>
              <a:rPr lang="en-US" sz="800"/>
              <a:t>Visit </a:t>
            </a:r>
            <a:r>
              <a:rPr lang="en-US" sz="800" b="1">
                <a:hlinkClick r:id="rId5">
                  <a:extLst>
                    <a:ext uri="{A12FA001-AC4F-418D-AE19-62706E023703}">
                      <ahyp:hlinkClr xmlns:ahyp="http://schemas.microsoft.com/office/drawing/2018/hyperlinkcolor" val="tx"/>
                    </a:ext>
                  </a:extLst>
                </a:hlinkClick>
              </a:rPr>
              <a:t>FinCEN.GOV</a:t>
            </a:r>
            <a:r>
              <a:rPr lang="en-US" sz="800"/>
              <a:t> for complete up-to-date rules and see </a:t>
            </a:r>
            <a:r>
              <a:rPr lang="en-US" sz="800" b="1" u="sng">
                <a:hlinkClick r:id="rId3">
                  <a:extLst>
                    <a:ext uri="{A12FA001-AC4F-418D-AE19-62706E023703}">
                      <ahyp:hlinkClr xmlns:ahyp="http://schemas.microsoft.com/office/drawing/2018/hyperlinkcolor" val="tx"/>
                    </a:ext>
                  </a:extLst>
                </a:hlinkClick>
              </a:rPr>
              <a:t>small entity compliance guide</a:t>
            </a:r>
            <a:r>
              <a:rPr lang="en-US" sz="800"/>
              <a:t> for nuanced explanations </a:t>
            </a:r>
          </a:p>
          <a:p>
            <a:pPr algn="r"/>
            <a:r>
              <a:rPr lang="en-US" sz="800"/>
              <a:t>Please Contact either Jack Hakim at (303) 226-6089 jhakim@messner.com or Maclain Joyce at (303)605-1561 mjoyce@messner.com for more information </a:t>
            </a:r>
          </a:p>
        </p:txBody>
      </p:sp>
    </p:spTree>
    <p:extLst>
      <p:ext uri="{BB962C8B-B14F-4D97-AF65-F5344CB8AC3E}">
        <p14:creationId xmlns:p14="http://schemas.microsoft.com/office/powerpoint/2010/main" val="400460046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0E2C43"/>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0BA6073-FEA8-36E1-7C63-65680B61BC61}"/>
              </a:ext>
            </a:extLst>
          </p:cNvPr>
          <p:cNvSpPr>
            <a:spLocks noGrp="1"/>
          </p:cNvSpPr>
          <p:nvPr>
            <p:ph idx="1"/>
          </p:nvPr>
        </p:nvSpPr>
        <p:spPr>
          <a:xfrm>
            <a:off x="684212" y="1204092"/>
            <a:ext cx="8534400" cy="4774677"/>
          </a:xfrm>
        </p:spPr>
        <p:txBody>
          <a:bodyPr>
            <a:normAutofit/>
          </a:bodyPr>
          <a:lstStyle/>
          <a:p>
            <a:pPr marL="0" indent="0" algn="just">
              <a:buNone/>
            </a:pPr>
            <a:r>
              <a:rPr lang="en-US" sz="1700">
                <a:solidFill>
                  <a:schemeClr val="tx1"/>
                </a:solidFill>
              </a:rPr>
              <a:t>Companies required to report are called </a:t>
            </a:r>
            <a:r>
              <a:rPr lang="en-US" sz="1700" u="sng">
                <a:solidFill>
                  <a:schemeClr val="tx1"/>
                </a:solidFill>
              </a:rPr>
              <a:t>reporting companies.</a:t>
            </a:r>
            <a:r>
              <a:rPr lang="en-US" sz="1700">
                <a:solidFill>
                  <a:schemeClr val="tx1"/>
                </a:solidFill>
              </a:rPr>
              <a:t> Reporting companies may have to obtain information from their beneficial owners and report that information to FinCEN.   </a:t>
            </a:r>
          </a:p>
          <a:p>
            <a:pPr marL="0" indent="0" algn="just">
              <a:buNone/>
            </a:pPr>
            <a:endParaRPr lang="en-US" sz="1700">
              <a:solidFill>
                <a:schemeClr val="tx1"/>
              </a:solidFill>
            </a:endParaRPr>
          </a:p>
          <a:p>
            <a:pPr marL="0" indent="0" algn="just">
              <a:buNone/>
            </a:pPr>
            <a:r>
              <a:rPr lang="en-US" sz="1700">
                <a:solidFill>
                  <a:schemeClr val="tx1"/>
                </a:solidFill>
              </a:rPr>
              <a:t>Your company may be a reporting company and need to report information about its beneficial owners if your company is: </a:t>
            </a:r>
          </a:p>
          <a:p>
            <a:pPr algn="just">
              <a:buFont typeface="Arial" panose="020B0604020202020204" pitchFamily="34" charset="0"/>
              <a:buChar char="•"/>
            </a:pPr>
            <a:r>
              <a:rPr lang="en-US" sz="1700">
                <a:solidFill>
                  <a:schemeClr val="tx1"/>
                </a:solidFill>
              </a:rPr>
              <a:t>A corporation, a limited liability company (LLC), or was otherwise created in the United States by filing a document with a secretary of state or any similar office under the law of a state or Indian tribe ; or </a:t>
            </a:r>
          </a:p>
          <a:p>
            <a:pPr algn="just">
              <a:buFont typeface="Arial" panose="020B0604020202020204" pitchFamily="34" charset="0"/>
              <a:buChar char="•"/>
            </a:pPr>
            <a:r>
              <a:rPr lang="en-US" sz="1700">
                <a:solidFill>
                  <a:schemeClr val="tx1"/>
                </a:solidFill>
              </a:rPr>
              <a:t>A foreign company and was registered to do business in any U.S. state or Indian tribe by such a filing.</a:t>
            </a:r>
          </a:p>
          <a:p>
            <a:pPr marL="0" indent="0">
              <a:buNone/>
            </a:pPr>
            <a:endParaRPr lang="en-US">
              <a:solidFill>
                <a:schemeClr val="tx1"/>
              </a:solidFill>
            </a:endParaRPr>
          </a:p>
        </p:txBody>
      </p:sp>
      <p:pic>
        <p:nvPicPr>
          <p:cNvPr id="1026" name="Picture 2" descr="Messner Reeves">
            <a:extLst>
              <a:ext uri="{FF2B5EF4-FFF2-40B4-BE49-F238E27FC236}">
                <a16:creationId xmlns:a16="http://schemas.microsoft.com/office/drawing/2014/main" id="{002FE035-2802-563E-14B6-2A86079039D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96644" y="264053"/>
            <a:ext cx="40957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D8D57F67-3119-015C-D90C-DF1C4DAE4234}"/>
              </a:ext>
            </a:extLst>
          </p:cNvPr>
          <p:cNvSpPr txBox="1"/>
          <p:nvPr/>
        </p:nvSpPr>
        <p:spPr>
          <a:xfrm>
            <a:off x="4557932" y="249985"/>
            <a:ext cx="7535386" cy="830997"/>
          </a:xfrm>
          <a:prstGeom prst="rect">
            <a:avLst/>
          </a:prstGeom>
          <a:noFill/>
        </p:spPr>
        <p:txBody>
          <a:bodyPr wrap="square">
            <a:spAutoFit/>
          </a:bodyPr>
          <a:lstStyle/>
          <a:p>
            <a:pPr marL="0" marR="0" lvl="0" indent="0" algn="r" defTabSz="457200" rtl="0" eaLnBrk="1" fontAlgn="auto" latinLnBrk="0" hangingPunct="1">
              <a:lnSpc>
                <a:spcPct val="100000"/>
              </a:lnSpc>
              <a:spcBef>
                <a:spcPct val="0"/>
              </a:spcBef>
              <a:spcAft>
                <a:spcPct val="0"/>
              </a:spcAft>
              <a:buClrTx/>
              <a:buSzTx/>
              <a:buFontTx/>
              <a:buNone/>
              <a:defRPr/>
            </a:pPr>
            <a:r>
              <a:rPr lang="en-US" sz="2400"/>
              <a:t>WHO HAS TO REPORT &gt;</a:t>
            </a:r>
          </a:p>
          <a:p>
            <a:pPr marL="0" marR="0" lvl="0" indent="0" algn="r" defTabSz="457200" rtl="0" eaLnBrk="1" fontAlgn="auto" latinLnBrk="0" hangingPunct="1">
              <a:lnSpc>
                <a:spcPct val="100000"/>
              </a:lnSpc>
              <a:spcBef>
                <a:spcPct val="0"/>
              </a:spcBef>
              <a:spcAft>
                <a:spcPct val="0"/>
              </a:spcAft>
              <a:buClrTx/>
              <a:buSzTx/>
              <a:buFontTx/>
              <a:buNone/>
              <a:defRPr/>
            </a:pPr>
            <a:r>
              <a:rPr lang="en-US" sz="2400"/>
              <a:t> REPORTING COMPANIES</a:t>
            </a:r>
            <a:endParaRPr kumimoji="0" lang="en-US" sz="24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TextBox 9">
            <a:extLst>
              <a:ext uri="{FF2B5EF4-FFF2-40B4-BE49-F238E27FC236}">
                <a16:creationId xmlns:a16="http://schemas.microsoft.com/office/drawing/2014/main" id="{50B4BE8E-A4E2-C070-900B-5508EE2DC552}"/>
              </a:ext>
            </a:extLst>
          </p:cNvPr>
          <p:cNvSpPr txBox="1"/>
          <p:nvPr/>
        </p:nvSpPr>
        <p:spPr>
          <a:xfrm>
            <a:off x="296644" y="6230480"/>
            <a:ext cx="6184466" cy="538609"/>
          </a:xfrm>
          <a:prstGeom prst="rect">
            <a:avLst/>
          </a:prstGeom>
          <a:noFill/>
        </p:spPr>
        <p:txBody>
          <a:bodyPr wrap="square" anchor="b">
            <a:spAutoFit/>
          </a:bodyPr>
          <a:lstStyle/>
          <a:p>
            <a:pPr marL="0" marR="0" lvl="0" indent="0" defTabSz="457200" rtl="0" eaLnBrk="1" fontAlgn="auto" latinLnBrk="0" hangingPunct="1">
              <a:lnSpc>
                <a:spcPct val="100000"/>
              </a:lnSpc>
              <a:spcBef>
                <a:spcPct val="0"/>
              </a:spcBef>
              <a:spcAft>
                <a:spcPct val="0"/>
              </a:spcAft>
              <a:buClrTx/>
              <a:buSzTx/>
              <a:buFontTx/>
              <a:buNone/>
              <a:defRPr/>
            </a:pPr>
            <a:r>
              <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rPr>
              <a:t>Corporate Transparency Act (CTA)</a:t>
            </a:r>
            <a:br>
              <a:rPr kumimoji="0" lang="en-US" sz="1600" b="1" i="0" u="none" strike="noStrike" kern="1200" cap="none" spc="0" normalizeH="0" baseline="0" noProof="0">
                <a:ln>
                  <a:noFill/>
                </a:ln>
                <a:solidFill>
                  <a:prstClr val="white"/>
                </a:solidFill>
                <a:effectLst/>
                <a:uLnTx/>
                <a:uFillTx/>
                <a:latin typeface="Century Gothic" panose="020B0502020202020204"/>
                <a:ea typeface="+mn-ea"/>
                <a:cs typeface="+mn-cs"/>
              </a:rPr>
            </a:br>
            <a:r>
              <a:rPr kumimoji="0" lang="en-US" sz="1280" b="0" i="0" u="none" strike="noStrike" kern="1200" cap="none" spc="0" normalizeH="0" baseline="0" noProof="0">
                <a:ln>
                  <a:noFill/>
                </a:ln>
                <a:solidFill>
                  <a:prstClr val="white"/>
                </a:solidFill>
                <a:effectLst/>
                <a:uLnTx/>
                <a:uFillTx/>
                <a:latin typeface="Century Gothic" panose="020B0502020202020204"/>
                <a:ea typeface="+mn-ea"/>
                <a:cs typeface="+mn-cs"/>
              </a:rPr>
              <a:t>Beneficial Ownership Information Reporting</a:t>
            </a:r>
          </a:p>
        </p:txBody>
      </p:sp>
      <p:sp>
        <p:nvSpPr>
          <p:cNvPr id="11" name="TextBox 10">
            <a:extLst>
              <a:ext uri="{FF2B5EF4-FFF2-40B4-BE49-F238E27FC236}">
                <a16:creationId xmlns:a16="http://schemas.microsoft.com/office/drawing/2014/main" id="{0265857B-3007-F378-3D09-33D50CD118EE}"/>
              </a:ext>
            </a:extLst>
          </p:cNvPr>
          <p:cNvSpPr txBox="1"/>
          <p:nvPr/>
        </p:nvSpPr>
        <p:spPr>
          <a:xfrm>
            <a:off x="-27432" y="6305162"/>
            <a:ext cx="12182475" cy="461665"/>
          </a:xfrm>
          <a:prstGeom prst="rect">
            <a:avLst/>
          </a:prstGeom>
          <a:noFill/>
        </p:spPr>
        <p:txBody>
          <a:bodyPr wrap="square" rtlCol="0">
            <a:spAutoFit/>
          </a:bodyPr>
          <a:lstStyle/>
          <a:p>
            <a:pPr algn="r"/>
            <a:r>
              <a:rPr lang="en-US" sz="800"/>
              <a:t>Published on12/8/2023</a:t>
            </a:r>
          </a:p>
          <a:p>
            <a:pPr algn="r"/>
            <a:r>
              <a:rPr lang="en-US" sz="800"/>
              <a:t>Visit </a:t>
            </a:r>
            <a:r>
              <a:rPr lang="en-US" sz="800" b="1">
                <a:hlinkClick r:id="rId3">
                  <a:extLst>
                    <a:ext uri="{A12FA001-AC4F-418D-AE19-62706E023703}">
                      <ahyp:hlinkClr xmlns:ahyp="http://schemas.microsoft.com/office/drawing/2018/hyperlinkcolor" val="tx"/>
                    </a:ext>
                  </a:extLst>
                </a:hlinkClick>
              </a:rPr>
              <a:t>FinCEN.GOV</a:t>
            </a:r>
            <a:r>
              <a:rPr lang="en-US" sz="800"/>
              <a:t> for complete up-to-date rules and see </a:t>
            </a:r>
            <a:r>
              <a:rPr lang="en-US" sz="800" b="1" u="sng">
                <a:hlinkClick r:id="rId4">
                  <a:extLst>
                    <a:ext uri="{A12FA001-AC4F-418D-AE19-62706E023703}">
                      <ahyp:hlinkClr xmlns:ahyp="http://schemas.microsoft.com/office/drawing/2018/hyperlinkcolor" val="tx"/>
                    </a:ext>
                  </a:extLst>
                </a:hlinkClick>
              </a:rPr>
              <a:t>small entity compliance guide</a:t>
            </a:r>
            <a:r>
              <a:rPr lang="en-US" sz="800"/>
              <a:t> for nuanced explanations </a:t>
            </a:r>
          </a:p>
          <a:p>
            <a:pPr algn="r"/>
            <a:r>
              <a:rPr lang="en-US" sz="800"/>
              <a:t>Please Contact either Jack Hakim at (303) 226-6089 jhakim@messner.com or Maclain Joyce at (303)605-1561 mjoyce@messner.com for more information </a:t>
            </a:r>
          </a:p>
        </p:txBody>
      </p:sp>
    </p:spTree>
    <p:extLst>
      <p:ext uri="{BB962C8B-B14F-4D97-AF65-F5344CB8AC3E}">
        <p14:creationId xmlns:p14="http://schemas.microsoft.com/office/powerpoint/2010/main" val="377970080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0E2C43"/>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0BA6073-FEA8-36E1-7C63-65680B61BC61}"/>
              </a:ext>
            </a:extLst>
          </p:cNvPr>
          <p:cNvSpPr>
            <a:spLocks noGrp="1"/>
          </p:cNvSpPr>
          <p:nvPr>
            <p:ph idx="1"/>
          </p:nvPr>
        </p:nvSpPr>
        <p:spPr>
          <a:xfrm>
            <a:off x="684212" y="1204092"/>
            <a:ext cx="8534400" cy="4774677"/>
          </a:xfrm>
        </p:spPr>
        <p:txBody>
          <a:bodyPr>
            <a:normAutofit/>
          </a:bodyPr>
          <a:lstStyle/>
          <a:p>
            <a:pPr marL="0" indent="0" algn="just">
              <a:buNone/>
            </a:pPr>
            <a:r>
              <a:rPr lang="en-US" sz="1700">
                <a:solidFill>
                  <a:schemeClr val="tx1"/>
                </a:solidFill>
              </a:rPr>
              <a:t>Twenty-three types of entities are </a:t>
            </a:r>
            <a:r>
              <a:rPr lang="en-US" sz="1700" u="sng">
                <a:solidFill>
                  <a:schemeClr val="tx1"/>
                </a:solidFill>
              </a:rPr>
              <a:t>exempt</a:t>
            </a:r>
            <a:r>
              <a:rPr lang="en-US" sz="1700">
                <a:solidFill>
                  <a:schemeClr val="tx1"/>
                </a:solidFill>
              </a:rPr>
              <a:t> from the beneficial ownership information reporting requirements. These entities include;</a:t>
            </a:r>
          </a:p>
          <a:p>
            <a:pPr algn="just">
              <a:buFont typeface="Arial" panose="020B0604020202020204" pitchFamily="34" charset="0"/>
              <a:buChar char="•"/>
            </a:pPr>
            <a:r>
              <a:rPr lang="en-US" sz="1700">
                <a:solidFill>
                  <a:schemeClr val="tx1"/>
                </a:solidFill>
              </a:rPr>
              <a:t>Publicly traded companies</a:t>
            </a:r>
          </a:p>
          <a:p>
            <a:pPr algn="just">
              <a:buFont typeface="Arial" panose="020B0604020202020204" pitchFamily="34" charset="0"/>
              <a:buChar char="•"/>
            </a:pPr>
            <a:r>
              <a:rPr lang="en-US" sz="1700">
                <a:solidFill>
                  <a:schemeClr val="tx1"/>
                </a:solidFill>
              </a:rPr>
              <a:t>Nonprofits, and </a:t>
            </a:r>
          </a:p>
          <a:p>
            <a:pPr algn="just">
              <a:buFont typeface="Arial" panose="020B0604020202020204" pitchFamily="34" charset="0"/>
              <a:buChar char="•"/>
            </a:pPr>
            <a:r>
              <a:rPr lang="en-US" sz="1700">
                <a:solidFill>
                  <a:schemeClr val="tx1"/>
                </a:solidFill>
              </a:rPr>
              <a:t>Certain large operating companies </a:t>
            </a:r>
          </a:p>
          <a:p>
            <a:pPr marL="0" indent="0" algn="just">
              <a:buNone/>
            </a:pPr>
            <a:r>
              <a:rPr lang="en-US" sz="1700">
                <a:solidFill>
                  <a:schemeClr val="tx1"/>
                </a:solidFill>
              </a:rPr>
              <a:t>FinCEN’s </a:t>
            </a:r>
            <a:r>
              <a:rPr lang="en-US" sz="1700">
                <a:solidFill>
                  <a:schemeClr val="tx1"/>
                </a:solidFill>
                <a:hlinkClick r:id="rId2">
                  <a:extLst>
                    <a:ext uri="{A12FA001-AC4F-418D-AE19-62706E023703}">
                      <ahyp:hlinkClr xmlns:ahyp="http://schemas.microsoft.com/office/drawing/2018/hyperlinkcolor" val="tx"/>
                    </a:ext>
                  </a:extLst>
                </a:hlinkClick>
              </a:rPr>
              <a:t>Small Entity Compliance Guide</a:t>
            </a:r>
            <a:r>
              <a:rPr lang="en-US" sz="1700">
                <a:solidFill>
                  <a:schemeClr val="tx1"/>
                </a:solidFill>
              </a:rPr>
              <a:t> includes checklists for each of the 23 exemptions that may help determine whether your company qualifies for an exemption. </a:t>
            </a:r>
          </a:p>
        </p:txBody>
      </p:sp>
      <p:pic>
        <p:nvPicPr>
          <p:cNvPr id="1026" name="Picture 2" descr="Messner Reeves">
            <a:extLst>
              <a:ext uri="{FF2B5EF4-FFF2-40B4-BE49-F238E27FC236}">
                <a16:creationId xmlns:a16="http://schemas.microsoft.com/office/drawing/2014/main" id="{002FE035-2802-563E-14B6-2A86079039DB}"/>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96644" y="264053"/>
            <a:ext cx="40957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D8D57F67-3119-015C-D90C-DF1C4DAE4234}"/>
              </a:ext>
            </a:extLst>
          </p:cNvPr>
          <p:cNvSpPr txBox="1"/>
          <p:nvPr/>
        </p:nvSpPr>
        <p:spPr>
          <a:xfrm>
            <a:off x="6429080" y="249985"/>
            <a:ext cx="5664238" cy="830997"/>
          </a:xfrm>
          <a:prstGeom prst="rect">
            <a:avLst/>
          </a:prstGeom>
          <a:noFill/>
        </p:spPr>
        <p:txBody>
          <a:bodyPr wrap="square">
            <a:spAutoFit/>
          </a:bodyPr>
          <a:lstStyle/>
          <a:p>
            <a:pPr marL="0" marR="0" lvl="0" indent="0" algn="r" defTabSz="457200" rtl="0" eaLnBrk="1" fontAlgn="auto" latinLnBrk="0" hangingPunct="1">
              <a:lnSpc>
                <a:spcPct val="100000"/>
              </a:lnSpc>
              <a:spcBef>
                <a:spcPct val="0"/>
              </a:spcBef>
              <a:spcAft>
                <a:spcPct val="0"/>
              </a:spcAft>
              <a:buClrTx/>
              <a:buSzTx/>
              <a:buFontTx/>
              <a:buNone/>
              <a:defRPr/>
            </a:pPr>
            <a:r>
              <a:rPr lang="en-US" sz="2400"/>
              <a:t>WHO DOES NOT HAVE TO REPORT &gt; EXEMPT COMPANIES</a:t>
            </a:r>
            <a:endPar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8" name="TextBox 7">
            <a:extLst>
              <a:ext uri="{FF2B5EF4-FFF2-40B4-BE49-F238E27FC236}">
                <a16:creationId xmlns:a16="http://schemas.microsoft.com/office/drawing/2014/main" id="{97476093-0614-F7E7-8EEB-582BE74436D4}"/>
              </a:ext>
            </a:extLst>
          </p:cNvPr>
          <p:cNvSpPr txBox="1"/>
          <p:nvPr/>
        </p:nvSpPr>
        <p:spPr>
          <a:xfrm>
            <a:off x="296644" y="6230480"/>
            <a:ext cx="6184466" cy="538609"/>
          </a:xfrm>
          <a:prstGeom prst="rect">
            <a:avLst/>
          </a:prstGeom>
          <a:noFill/>
        </p:spPr>
        <p:txBody>
          <a:bodyPr wrap="square" anchor="b">
            <a:spAutoFit/>
          </a:bodyPr>
          <a:lstStyle/>
          <a:p>
            <a:pPr marL="0" marR="0" lvl="0" indent="0" defTabSz="457200" rtl="0" eaLnBrk="1" fontAlgn="auto" latinLnBrk="0" hangingPunct="1">
              <a:lnSpc>
                <a:spcPct val="100000"/>
              </a:lnSpc>
              <a:spcBef>
                <a:spcPct val="0"/>
              </a:spcBef>
              <a:spcAft>
                <a:spcPct val="0"/>
              </a:spcAft>
              <a:buClrTx/>
              <a:buSzTx/>
              <a:buFontTx/>
              <a:buNone/>
              <a:defRPr/>
            </a:pPr>
            <a:r>
              <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rPr>
              <a:t>Corporate Transparency Act (CTA)</a:t>
            </a:r>
            <a:br>
              <a:rPr kumimoji="0" lang="en-US" sz="1600" b="1" i="0" u="none" strike="noStrike" kern="1200" cap="none" spc="0" normalizeH="0" baseline="0" noProof="0">
                <a:ln>
                  <a:noFill/>
                </a:ln>
                <a:solidFill>
                  <a:prstClr val="white"/>
                </a:solidFill>
                <a:effectLst/>
                <a:uLnTx/>
                <a:uFillTx/>
                <a:latin typeface="Century Gothic" panose="020B0502020202020204"/>
                <a:ea typeface="+mn-ea"/>
                <a:cs typeface="+mn-cs"/>
              </a:rPr>
            </a:br>
            <a:r>
              <a:rPr kumimoji="0" lang="en-US" sz="1280" b="0" i="0" u="none" strike="noStrike" kern="1200" cap="none" spc="0" normalizeH="0" baseline="0" noProof="0">
                <a:ln>
                  <a:noFill/>
                </a:ln>
                <a:solidFill>
                  <a:prstClr val="white"/>
                </a:solidFill>
                <a:effectLst/>
                <a:uLnTx/>
                <a:uFillTx/>
                <a:latin typeface="Century Gothic" panose="020B0502020202020204"/>
                <a:ea typeface="+mn-ea"/>
                <a:cs typeface="+mn-cs"/>
              </a:rPr>
              <a:t>Beneficial Ownership Information Reporting</a:t>
            </a:r>
          </a:p>
        </p:txBody>
      </p:sp>
      <p:sp>
        <p:nvSpPr>
          <p:cNvPr id="9" name="TextBox 8">
            <a:extLst>
              <a:ext uri="{FF2B5EF4-FFF2-40B4-BE49-F238E27FC236}">
                <a16:creationId xmlns:a16="http://schemas.microsoft.com/office/drawing/2014/main" id="{6CF8180D-B37B-B792-5766-6AE49B0E3976}"/>
              </a:ext>
            </a:extLst>
          </p:cNvPr>
          <p:cNvSpPr txBox="1"/>
          <p:nvPr/>
        </p:nvSpPr>
        <p:spPr>
          <a:xfrm>
            <a:off x="-27432" y="6305162"/>
            <a:ext cx="12182475" cy="461665"/>
          </a:xfrm>
          <a:prstGeom prst="rect">
            <a:avLst/>
          </a:prstGeom>
          <a:noFill/>
        </p:spPr>
        <p:txBody>
          <a:bodyPr wrap="square" rtlCol="0">
            <a:spAutoFit/>
          </a:bodyPr>
          <a:lstStyle/>
          <a:p>
            <a:pPr algn="r"/>
            <a:r>
              <a:rPr lang="en-US" sz="800"/>
              <a:t>Published on12/8/2023</a:t>
            </a:r>
          </a:p>
          <a:p>
            <a:pPr algn="r"/>
            <a:r>
              <a:rPr lang="en-US" sz="800"/>
              <a:t>Visit </a:t>
            </a:r>
            <a:r>
              <a:rPr lang="en-US" sz="800" b="1">
                <a:hlinkClick r:id="rId4">
                  <a:extLst>
                    <a:ext uri="{A12FA001-AC4F-418D-AE19-62706E023703}">
                      <ahyp:hlinkClr xmlns:ahyp="http://schemas.microsoft.com/office/drawing/2018/hyperlinkcolor" val="tx"/>
                    </a:ext>
                  </a:extLst>
                </a:hlinkClick>
              </a:rPr>
              <a:t>FinCEN.GOV</a:t>
            </a:r>
            <a:r>
              <a:rPr lang="en-US" sz="800"/>
              <a:t> for complete up-to-date rules and see </a:t>
            </a:r>
            <a:r>
              <a:rPr lang="en-US" sz="800" b="1" u="sng">
                <a:hlinkClick r:id="rId2">
                  <a:extLst>
                    <a:ext uri="{A12FA001-AC4F-418D-AE19-62706E023703}">
                      <ahyp:hlinkClr xmlns:ahyp="http://schemas.microsoft.com/office/drawing/2018/hyperlinkcolor" val="tx"/>
                    </a:ext>
                  </a:extLst>
                </a:hlinkClick>
              </a:rPr>
              <a:t>small entity compliance guide</a:t>
            </a:r>
            <a:r>
              <a:rPr lang="en-US" sz="800"/>
              <a:t> for nuanced explanations </a:t>
            </a:r>
          </a:p>
          <a:p>
            <a:pPr algn="r"/>
            <a:r>
              <a:rPr lang="en-US" sz="800"/>
              <a:t>Please Contact either Jack Hakim at (303) 226-6089 jhakim@messner.com or Maclain Joyce at (303)605-1561 mjoyce@messner.com for more information </a:t>
            </a:r>
          </a:p>
        </p:txBody>
      </p:sp>
    </p:spTree>
    <p:extLst>
      <p:ext uri="{BB962C8B-B14F-4D97-AF65-F5344CB8AC3E}">
        <p14:creationId xmlns:p14="http://schemas.microsoft.com/office/powerpoint/2010/main" val="330933278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0E2C43"/>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0BA6073-FEA8-36E1-7C63-65680B61BC61}"/>
              </a:ext>
            </a:extLst>
          </p:cNvPr>
          <p:cNvSpPr>
            <a:spLocks noGrp="1"/>
          </p:cNvSpPr>
          <p:nvPr>
            <p:ph idx="1"/>
          </p:nvPr>
        </p:nvSpPr>
        <p:spPr>
          <a:xfrm>
            <a:off x="684212" y="1204092"/>
            <a:ext cx="8534400" cy="4774677"/>
          </a:xfrm>
        </p:spPr>
        <p:txBody>
          <a:bodyPr>
            <a:normAutofit lnSpcReduction="10000"/>
          </a:bodyPr>
          <a:lstStyle/>
          <a:p>
            <a:pPr marL="0" indent="0" algn="just">
              <a:buNone/>
            </a:pPr>
            <a:r>
              <a:rPr lang="en-US" sz="1700">
                <a:solidFill>
                  <a:schemeClr val="tx1"/>
                </a:solidFill>
              </a:rPr>
              <a:t>Reporting companies will have to report beneficial ownership information electronically through FinCEN’s website: </a:t>
            </a:r>
            <a:r>
              <a:rPr lang="en-US" sz="1700">
                <a:solidFill>
                  <a:schemeClr val="tx1"/>
                </a:solidFill>
                <a:hlinkClick r:id="rId2">
                  <a:extLst>
                    <a:ext uri="{A12FA001-AC4F-418D-AE19-62706E023703}">
                      <ahyp:hlinkClr xmlns:ahyp="http://schemas.microsoft.com/office/drawing/2018/hyperlinkcolor" val="tx"/>
                    </a:ext>
                  </a:extLst>
                </a:hlinkClick>
              </a:rPr>
              <a:t>www.fincen.gov/boi</a:t>
            </a:r>
            <a:r>
              <a:rPr lang="en-US" sz="1700">
                <a:solidFill>
                  <a:schemeClr val="tx1"/>
                </a:solidFill>
              </a:rPr>
              <a:t>.</a:t>
            </a:r>
          </a:p>
          <a:p>
            <a:pPr marL="0" indent="0" algn="just">
              <a:buNone/>
            </a:pPr>
            <a:endParaRPr lang="en-US" sz="1700">
              <a:solidFill>
                <a:schemeClr val="tx1"/>
              </a:solidFill>
            </a:endParaRPr>
          </a:p>
          <a:p>
            <a:pPr marL="0" indent="0" algn="just">
              <a:buNone/>
            </a:pPr>
            <a:r>
              <a:rPr lang="en-US" sz="1700">
                <a:solidFill>
                  <a:schemeClr val="tx1"/>
                </a:solidFill>
              </a:rPr>
              <a:t>Reports will be accepted starting on January 1, 2024.</a:t>
            </a:r>
          </a:p>
          <a:p>
            <a:pPr algn="just">
              <a:buFont typeface="Arial" panose="020B0604020202020204" pitchFamily="34" charset="0"/>
              <a:buChar char="•"/>
            </a:pPr>
            <a:r>
              <a:rPr lang="en-US" sz="1700">
                <a:solidFill>
                  <a:schemeClr val="tx1"/>
                </a:solidFill>
              </a:rPr>
              <a:t>If your company was </a:t>
            </a:r>
            <a:r>
              <a:rPr lang="en-US" sz="1700" u="sng">
                <a:solidFill>
                  <a:schemeClr val="tx1"/>
                </a:solidFill>
              </a:rPr>
              <a:t>created or registered prior to January 1, 2024</a:t>
            </a:r>
            <a:r>
              <a:rPr lang="en-US" sz="1700">
                <a:solidFill>
                  <a:schemeClr val="tx1"/>
                </a:solidFill>
              </a:rPr>
              <a:t>, you will have until January 1, 2025 to report BOI.</a:t>
            </a:r>
          </a:p>
          <a:p>
            <a:pPr algn="just">
              <a:buFont typeface="Arial" panose="020B0604020202020204" pitchFamily="34" charset="0"/>
              <a:buChar char="•"/>
            </a:pPr>
            <a:r>
              <a:rPr lang="en-US" sz="1700">
                <a:solidFill>
                  <a:schemeClr val="tx1"/>
                </a:solidFill>
              </a:rPr>
              <a:t>If your company is </a:t>
            </a:r>
            <a:r>
              <a:rPr lang="en-US" sz="1700" u="sng">
                <a:solidFill>
                  <a:schemeClr val="tx1"/>
                </a:solidFill>
              </a:rPr>
              <a:t>created or registered on or after January 1, 2024, but prior to January 1, 2025</a:t>
            </a:r>
            <a:r>
              <a:rPr lang="en-US" sz="1700">
                <a:solidFill>
                  <a:schemeClr val="tx1"/>
                </a:solidFill>
              </a:rPr>
              <a:t>, you must report BOI within 90 days of notice of creation or registration. (The timeline to report was extended from 30 days to 90 days on December 1,2023, so these dates are still moving targets)</a:t>
            </a:r>
          </a:p>
          <a:p>
            <a:pPr algn="just">
              <a:buFont typeface="Arial" panose="020B0604020202020204" pitchFamily="34" charset="0"/>
              <a:buChar char="•"/>
            </a:pPr>
            <a:r>
              <a:rPr lang="en-US" sz="1700">
                <a:solidFill>
                  <a:schemeClr val="tx1"/>
                </a:solidFill>
              </a:rPr>
              <a:t>If your company is </a:t>
            </a:r>
            <a:r>
              <a:rPr lang="en-US" sz="1700" u="sng">
                <a:solidFill>
                  <a:schemeClr val="tx1"/>
                </a:solidFill>
              </a:rPr>
              <a:t>created or registered on or after January 1, 2025</a:t>
            </a:r>
            <a:r>
              <a:rPr lang="en-US" sz="1700">
                <a:solidFill>
                  <a:schemeClr val="tx1"/>
                </a:solidFill>
              </a:rPr>
              <a:t>,you must report BOI within 30 days of notice of creation or registration.</a:t>
            </a:r>
          </a:p>
          <a:p>
            <a:pPr algn="just">
              <a:buFont typeface="Arial" panose="020B0604020202020204" pitchFamily="34" charset="0"/>
              <a:buChar char="•"/>
            </a:pPr>
            <a:r>
              <a:rPr lang="en-US" sz="1700">
                <a:solidFill>
                  <a:schemeClr val="tx1"/>
                </a:solidFill>
              </a:rPr>
              <a:t>Any updates or corrections to beneficial ownership information that you previously filed with FinCEN must be submitted within 30 days. </a:t>
            </a:r>
          </a:p>
          <a:p>
            <a:pPr marL="0" indent="0" algn="just">
              <a:buNone/>
            </a:pPr>
            <a:r>
              <a:rPr lang="en-US" sz="1700">
                <a:solidFill>
                  <a:schemeClr val="tx1"/>
                </a:solidFill>
              </a:rPr>
              <a:t>FinCEN cannot accept reports before January 1, 2024.</a:t>
            </a:r>
          </a:p>
          <a:p>
            <a:pPr marL="0" indent="0">
              <a:buNone/>
            </a:pPr>
            <a:endParaRPr lang="en-US" sz="1700">
              <a:solidFill>
                <a:schemeClr val="tx1"/>
              </a:solidFill>
            </a:endParaRPr>
          </a:p>
        </p:txBody>
      </p:sp>
      <p:pic>
        <p:nvPicPr>
          <p:cNvPr id="1026" name="Picture 2" descr="Messner Reeves">
            <a:extLst>
              <a:ext uri="{FF2B5EF4-FFF2-40B4-BE49-F238E27FC236}">
                <a16:creationId xmlns:a16="http://schemas.microsoft.com/office/drawing/2014/main" id="{002FE035-2802-563E-14B6-2A86079039DB}"/>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96644" y="264053"/>
            <a:ext cx="40957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D8D57F67-3119-015C-D90C-DF1C4DAE4234}"/>
              </a:ext>
            </a:extLst>
          </p:cNvPr>
          <p:cNvSpPr txBox="1"/>
          <p:nvPr/>
        </p:nvSpPr>
        <p:spPr>
          <a:xfrm>
            <a:off x="4557932" y="249985"/>
            <a:ext cx="7535386" cy="461665"/>
          </a:xfrm>
          <a:prstGeom prst="rect">
            <a:avLst/>
          </a:prstGeom>
          <a:noFill/>
        </p:spPr>
        <p:txBody>
          <a:bodyPr wrap="square">
            <a:spAutoFit/>
          </a:bodyPr>
          <a:lstStyle/>
          <a:p>
            <a:pPr marL="0" marR="0" lvl="0" indent="0" algn="r" defTabSz="457200" rtl="0" eaLnBrk="1" fontAlgn="auto" latinLnBrk="0" hangingPunct="1">
              <a:lnSpc>
                <a:spcPct val="100000"/>
              </a:lnSpc>
              <a:spcBef>
                <a:spcPct val="0"/>
              </a:spcBef>
              <a:spcAft>
                <a:spcPct val="0"/>
              </a:spcAft>
              <a:buClrTx/>
              <a:buSzTx/>
              <a:buFontTx/>
              <a:buNone/>
              <a:defRPr/>
            </a:pPr>
            <a:r>
              <a:rPr kumimoji="0" lang="en-US" sz="2400" b="0" i="0" u="none" strike="noStrike" kern="1200" cap="all" spc="0" normalizeH="0" baseline="0" noProof="0">
                <a:ln w="3175" cmpd="sng">
                  <a:noFill/>
                </a:ln>
                <a:solidFill>
                  <a:prstClr val="white"/>
                </a:solidFill>
                <a:effectLst/>
                <a:uLnTx/>
                <a:uFillTx/>
                <a:latin typeface="Century Gothic" panose="020B0502020202020204"/>
                <a:ea typeface="+mj-ea"/>
                <a:cs typeface="+mj-cs"/>
              </a:rPr>
              <a:t>How and when do I report</a:t>
            </a:r>
            <a:endPar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8" name="TextBox 7">
            <a:extLst>
              <a:ext uri="{FF2B5EF4-FFF2-40B4-BE49-F238E27FC236}">
                <a16:creationId xmlns:a16="http://schemas.microsoft.com/office/drawing/2014/main" id="{C2D41D51-1BEB-9B44-639F-4EDDE4703B0F}"/>
              </a:ext>
            </a:extLst>
          </p:cNvPr>
          <p:cNvSpPr txBox="1"/>
          <p:nvPr/>
        </p:nvSpPr>
        <p:spPr>
          <a:xfrm>
            <a:off x="296644" y="6230480"/>
            <a:ext cx="6184466" cy="538609"/>
          </a:xfrm>
          <a:prstGeom prst="rect">
            <a:avLst/>
          </a:prstGeom>
          <a:noFill/>
        </p:spPr>
        <p:txBody>
          <a:bodyPr wrap="square" anchor="b">
            <a:spAutoFit/>
          </a:bodyPr>
          <a:lstStyle/>
          <a:p>
            <a:pPr marL="0" marR="0" lvl="0" indent="0" defTabSz="457200" rtl="0" eaLnBrk="1" fontAlgn="auto" latinLnBrk="0" hangingPunct="1">
              <a:lnSpc>
                <a:spcPct val="100000"/>
              </a:lnSpc>
              <a:spcBef>
                <a:spcPct val="0"/>
              </a:spcBef>
              <a:spcAft>
                <a:spcPct val="0"/>
              </a:spcAft>
              <a:buClrTx/>
              <a:buSzTx/>
              <a:buFontTx/>
              <a:buNone/>
              <a:defRPr/>
            </a:pPr>
            <a:r>
              <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rPr>
              <a:t>Corporate Transparency Act (CTA)</a:t>
            </a:r>
            <a:br>
              <a:rPr kumimoji="0" lang="en-US" sz="1600" b="1" i="0" u="none" strike="noStrike" kern="1200" cap="none" spc="0" normalizeH="0" baseline="0" noProof="0">
                <a:ln>
                  <a:noFill/>
                </a:ln>
                <a:solidFill>
                  <a:prstClr val="white"/>
                </a:solidFill>
                <a:effectLst/>
                <a:uLnTx/>
                <a:uFillTx/>
                <a:latin typeface="Century Gothic" panose="020B0502020202020204"/>
                <a:ea typeface="+mn-ea"/>
                <a:cs typeface="+mn-cs"/>
              </a:rPr>
            </a:br>
            <a:r>
              <a:rPr kumimoji="0" lang="en-US" sz="1280" b="0" i="0" u="none" strike="noStrike" kern="1200" cap="none" spc="0" normalizeH="0" baseline="0" noProof="0">
                <a:ln>
                  <a:noFill/>
                </a:ln>
                <a:solidFill>
                  <a:prstClr val="white"/>
                </a:solidFill>
                <a:effectLst/>
                <a:uLnTx/>
                <a:uFillTx/>
                <a:latin typeface="Century Gothic" panose="020B0502020202020204"/>
                <a:ea typeface="+mn-ea"/>
                <a:cs typeface="+mn-cs"/>
              </a:rPr>
              <a:t>Beneficial Ownership Information Reporting</a:t>
            </a:r>
          </a:p>
        </p:txBody>
      </p:sp>
      <p:sp>
        <p:nvSpPr>
          <p:cNvPr id="9" name="TextBox 8">
            <a:extLst>
              <a:ext uri="{FF2B5EF4-FFF2-40B4-BE49-F238E27FC236}">
                <a16:creationId xmlns:a16="http://schemas.microsoft.com/office/drawing/2014/main" id="{629545E9-8CEF-EF9B-8ED4-88472E065EC2}"/>
              </a:ext>
            </a:extLst>
          </p:cNvPr>
          <p:cNvSpPr txBox="1"/>
          <p:nvPr/>
        </p:nvSpPr>
        <p:spPr>
          <a:xfrm>
            <a:off x="-27432" y="6305162"/>
            <a:ext cx="12182475" cy="461665"/>
          </a:xfrm>
          <a:prstGeom prst="rect">
            <a:avLst/>
          </a:prstGeom>
          <a:noFill/>
        </p:spPr>
        <p:txBody>
          <a:bodyPr wrap="square" rtlCol="0">
            <a:spAutoFit/>
          </a:bodyPr>
          <a:lstStyle/>
          <a:p>
            <a:pPr algn="r"/>
            <a:r>
              <a:rPr lang="en-US" sz="800"/>
              <a:t>Published on12/8/2023</a:t>
            </a:r>
          </a:p>
          <a:p>
            <a:pPr algn="r"/>
            <a:r>
              <a:rPr lang="en-US" sz="800"/>
              <a:t>Visit </a:t>
            </a:r>
            <a:r>
              <a:rPr lang="en-US" sz="800" b="1">
                <a:hlinkClick r:id="rId2">
                  <a:extLst>
                    <a:ext uri="{A12FA001-AC4F-418D-AE19-62706E023703}">
                      <ahyp:hlinkClr xmlns:ahyp="http://schemas.microsoft.com/office/drawing/2018/hyperlinkcolor" val="tx"/>
                    </a:ext>
                  </a:extLst>
                </a:hlinkClick>
              </a:rPr>
              <a:t>FinCEN.GOV</a:t>
            </a:r>
            <a:r>
              <a:rPr lang="en-US" sz="800"/>
              <a:t> for complete up-to-date rules and see </a:t>
            </a:r>
            <a:r>
              <a:rPr lang="en-US" sz="800" b="1" u="sng">
                <a:hlinkClick r:id="rId4">
                  <a:extLst>
                    <a:ext uri="{A12FA001-AC4F-418D-AE19-62706E023703}">
                      <ahyp:hlinkClr xmlns:ahyp="http://schemas.microsoft.com/office/drawing/2018/hyperlinkcolor" val="tx"/>
                    </a:ext>
                  </a:extLst>
                </a:hlinkClick>
              </a:rPr>
              <a:t>small entity compliance guide</a:t>
            </a:r>
            <a:r>
              <a:rPr lang="en-US" sz="800"/>
              <a:t> for nuanced explanations </a:t>
            </a:r>
          </a:p>
          <a:p>
            <a:pPr algn="r"/>
            <a:r>
              <a:rPr lang="en-US" sz="800"/>
              <a:t>Please Contact either Jack Hakim at (303) 226-6089 jhakim@messner.com or Maclain Joyce at (303)605-1561 mjoyce@messner.com for more information </a:t>
            </a:r>
          </a:p>
        </p:txBody>
      </p:sp>
    </p:spTree>
    <p:extLst>
      <p:ext uri="{BB962C8B-B14F-4D97-AF65-F5344CB8AC3E}">
        <p14:creationId xmlns:p14="http://schemas.microsoft.com/office/powerpoint/2010/main" val="273336037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0E2C43"/>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0BA6073-FEA8-36E1-7C63-65680B61BC61}"/>
              </a:ext>
            </a:extLst>
          </p:cNvPr>
          <p:cNvSpPr>
            <a:spLocks noGrp="1"/>
          </p:cNvSpPr>
          <p:nvPr>
            <p:ph idx="1"/>
          </p:nvPr>
        </p:nvSpPr>
        <p:spPr>
          <a:xfrm>
            <a:off x="684212" y="1204092"/>
            <a:ext cx="8534400" cy="4774677"/>
          </a:xfrm>
        </p:spPr>
        <p:txBody>
          <a:bodyPr>
            <a:normAutofit/>
          </a:bodyPr>
          <a:lstStyle/>
          <a:p>
            <a:pPr marL="0" marR="0" indent="0">
              <a:spcBef>
                <a:spcPct val="0"/>
              </a:spcBef>
              <a:spcAft>
                <a:spcPts val="750"/>
              </a:spcAft>
              <a:buNone/>
            </a:pPr>
            <a:r>
              <a:rPr lang="en-US" sz="1700">
                <a:solidFill>
                  <a:schemeClr val="tx1"/>
                </a:solidFill>
                <a:effectLst/>
                <a:ea typeface="Calibri" panose="020F0502020204030204" pitchFamily="34" charset="0"/>
              </a:rPr>
              <a:t>What are some likely triggers for needing to update a beneficial ownership information report?</a:t>
            </a:r>
          </a:p>
          <a:p>
            <a:pPr marL="0" marR="0" indent="0">
              <a:spcBef>
                <a:spcPct val="0"/>
              </a:spcBef>
              <a:spcAft>
                <a:spcPts val="750"/>
              </a:spcAft>
              <a:buNone/>
            </a:pPr>
            <a:endParaRPr lang="en-US" sz="1700">
              <a:solidFill>
                <a:schemeClr val="tx1"/>
              </a:solidFill>
              <a:effectLst/>
              <a:ea typeface="Calibri" panose="020F0502020204030204" pitchFamily="34" charset="0"/>
            </a:endParaRPr>
          </a:p>
          <a:p>
            <a:pPr marL="0" marR="0" indent="0">
              <a:spcBef>
                <a:spcPct val="0"/>
              </a:spcBef>
              <a:spcAft>
                <a:spcPts val="750"/>
              </a:spcAft>
              <a:buNone/>
            </a:pPr>
            <a:r>
              <a:rPr lang="en-US" sz="1700">
                <a:solidFill>
                  <a:schemeClr val="tx1"/>
                </a:solidFill>
                <a:effectLst/>
                <a:ea typeface="Calibri" panose="020F0502020204030204" pitchFamily="34" charset="0"/>
              </a:rPr>
              <a:t>The following are some examples of the changes that would require an updated beneficial ownership information report:</a:t>
            </a:r>
          </a:p>
          <a:p>
            <a:pPr marL="342900" marR="0" lvl="0" indent="-342900">
              <a:spcBef>
                <a:spcPct val="0"/>
              </a:spcBef>
              <a:spcAft>
                <a:spcPts val="750"/>
              </a:spcAft>
              <a:buSzPts val="1000"/>
              <a:buFont typeface="Symbol" panose="05050102010706020507" pitchFamily="18" charset="2"/>
              <a:buChar char=""/>
              <a:tabLst>
                <a:tab pos="457200" algn="l"/>
              </a:tabLst>
            </a:pPr>
            <a:r>
              <a:rPr lang="en-US" sz="1700">
                <a:solidFill>
                  <a:schemeClr val="tx1"/>
                </a:solidFill>
                <a:effectLst/>
                <a:ea typeface="Times New Roman" panose="02020603050405020304" pitchFamily="18" charset="0"/>
              </a:rPr>
              <a:t>Any change to the information reported for the reporting company, such as registering a new business name.</a:t>
            </a:r>
            <a:endParaRPr lang="en-US" sz="1700">
              <a:solidFill>
                <a:schemeClr val="tx1"/>
              </a:solidFill>
              <a:effectLst/>
              <a:ea typeface="Calibri" panose="020F0502020204030204" pitchFamily="34" charset="0"/>
            </a:endParaRPr>
          </a:p>
          <a:p>
            <a:pPr marL="342900" marR="0" lvl="0" indent="-342900">
              <a:spcBef>
                <a:spcPct val="0"/>
              </a:spcBef>
              <a:spcAft>
                <a:spcPts val="750"/>
              </a:spcAft>
              <a:buSzPts val="1000"/>
              <a:buFont typeface="Symbol" panose="05050102010706020507" pitchFamily="18" charset="2"/>
              <a:buChar char=""/>
              <a:tabLst>
                <a:tab pos="457200" algn="l"/>
              </a:tabLst>
            </a:pPr>
            <a:r>
              <a:rPr lang="en-US" sz="1700">
                <a:solidFill>
                  <a:schemeClr val="tx1"/>
                </a:solidFill>
                <a:effectLst/>
                <a:ea typeface="Times New Roman" panose="02020603050405020304" pitchFamily="18" charset="0"/>
              </a:rPr>
              <a:t>A change in beneficial owners, such as a new CEO, or a sale that changes who meets the ownership interest threshold of 25 percent.</a:t>
            </a:r>
            <a:endParaRPr lang="en-US" sz="1700">
              <a:solidFill>
                <a:schemeClr val="tx1"/>
              </a:solidFill>
              <a:effectLst/>
              <a:ea typeface="Calibri" panose="020F0502020204030204" pitchFamily="34" charset="0"/>
            </a:endParaRPr>
          </a:p>
          <a:p>
            <a:pPr marL="342900" marR="0" lvl="0" indent="-342900">
              <a:spcBef>
                <a:spcPct val="0"/>
              </a:spcBef>
              <a:spcAft>
                <a:spcPct val="0"/>
              </a:spcAft>
              <a:buSzPts val="1000"/>
              <a:buFont typeface="Symbol" panose="05050102010706020507" pitchFamily="18" charset="2"/>
              <a:buChar char=""/>
              <a:tabLst>
                <a:tab pos="457200" algn="l"/>
              </a:tabLst>
            </a:pPr>
            <a:r>
              <a:rPr lang="en-US" sz="1700">
                <a:solidFill>
                  <a:schemeClr val="tx1"/>
                </a:solidFill>
                <a:effectLst/>
                <a:ea typeface="Times New Roman" panose="02020603050405020304" pitchFamily="18" charset="0"/>
              </a:rPr>
              <a:t>Any change to a beneficial owner’s name, address, or unique identifying number previously provided to FinCEN. If a beneficial owner obtained a new driver’s license or other identifying document that includes a changed name, address, or identifying number, the reporting company also would have to file an updated beneficial ownership information report with FinCEN, including an image of the new identifying document.</a:t>
            </a:r>
            <a:endParaRPr lang="en-US" sz="1700">
              <a:solidFill>
                <a:schemeClr val="tx1"/>
              </a:solidFill>
              <a:effectLst/>
              <a:ea typeface="Calibri" panose="020F0502020204030204" pitchFamily="34" charset="0"/>
            </a:endParaRPr>
          </a:p>
          <a:p>
            <a:pPr marL="0" indent="0">
              <a:buNone/>
            </a:pPr>
            <a:endParaRPr lang="en-US" sz="1700">
              <a:solidFill>
                <a:schemeClr val="tx1"/>
              </a:solidFill>
            </a:endParaRPr>
          </a:p>
        </p:txBody>
      </p:sp>
      <p:pic>
        <p:nvPicPr>
          <p:cNvPr id="1026" name="Picture 2" descr="Messner Reeves">
            <a:extLst>
              <a:ext uri="{FF2B5EF4-FFF2-40B4-BE49-F238E27FC236}">
                <a16:creationId xmlns:a16="http://schemas.microsoft.com/office/drawing/2014/main" id="{002FE035-2802-563E-14B6-2A86079039D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96644" y="264053"/>
            <a:ext cx="40957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D8D57F67-3119-015C-D90C-DF1C4DAE4234}"/>
              </a:ext>
            </a:extLst>
          </p:cNvPr>
          <p:cNvSpPr txBox="1"/>
          <p:nvPr/>
        </p:nvSpPr>
        <p:spPr>
          <a:xfrm>
            <a:off x="4557932" y="249985"/>
            <a:ext cx="7535386" cy="830997"/>
          </a:xfrm>
          <a:prstGeom prst="rect">
            <a:avLst/>
          </a:prstGeom>
          <a:noFill/>
        </p:spPr>
        <p:txBody>
          <a:bodyPr wrap="square">
            <a:spAutoFit/>
          </a:bodyPr>
          <a:lstStyle/>
          <a:p>
            <a:pPr marL="0" marR="0" lvl="0" indent="0" algn="r" defTabSz="457200" rtl="0" eaLnBrk="1" fontAlgn="auto" latinLnBrk="0" hangingPunct="1">
              <a:lnSpc>
                <a:spcPct val="100000"/>
              </a:lnSpc>
              <a:spcBef>
                <a:spcPct val="0"/>
              </a:spcBef>
              <a:spcAft>
                <a:spcPct val="0"/>
              </a:spcAft>
              <a:buClrTx/>
              <a:buSzTx/>
              <a:buFontTx/>
              <a:buNone/>
              <a:defRPr/>
            </a:pPr>
            <a:r>
              <a:rPr kumimoji="0" lang="en-US" sz="2400" b="0" i="0" u="none" strike="noStrike" kern="1200" cap="all" spc="0" normalizeH="0" baseline="0" noProof="0">
                <a:ln w="3175" cmpd="sng">
                  <a:noFill/>
                </a:ln>
                <a:solidFill>
                  <a:prstClr val="white"/>
                </a:solidFill>
                <a:effectLst/>
                <a:uLnTx/>
                <a:uFillTx/>
                <a:latin typeface="Century Gothic" panose="020B0502020202020204"/>
                <a:ea typeface="+mj-ea"/>
                <a:cs typeface="+mj-cs"/>
              </a:rPr>
              <a:t>How and when do I report</a:t>
            </a:r>
          </a:p>
          <a:p>
            <a:pPr marL="0" marR="0" lvl="0" indent="0" algn="r" defTabSz="457200" rtl="0" eaLnBrk="1" fontAlgn="auto" latinLnBrk="0" hangingPunct="1">
              <a:lnSpc>
                <a:spcPct val="100000"/>
              </a:lnSpc>
              <a:spcBef>
                <a:spcPct val="0"/>
              </a:spcBef>
              <a:spcAft>
                <a:spcPct val="0"/>
              </a:spcAft>
              <a:buClrTx/>
              <a:buSzTx/>
              <a:buFontTx/>
              <a:buNone/>
              <a:defRPr/>
            </a:pPr>
            <a:r>
              <a:rPr kumimoji="0" lang="en-US" sz="2400" b="0" i="0" u="none" strike="noStrike" kern="1200" cap="all" spc="0" normalizeH="0" baseline="0" noProof="0">
                <a:ln w="3175" cmpd="sng">
                  <a:noFill/>
                </a:ln>
                <a:solidFill>
                  <a:prstClr val="white"/>
                </a:solidFill>
                <a:effectLst/>
                <a:uLnTx/>
                <a:uFillTx/>
                <a:latin typeface="Century Gothic" panose="020B0502020202020204"/>
                <a:ea typeface="+mj-ea"/>
                <a:cs typeface="+mj-cs"/>
              </a:rPr>
              <a:t> (triggers)</a:t>
            </a:r>
            <a:endPar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8" name="TextBox 7">
            <a:extLst>
              <a:ext uri="{FF2B5EF4-FFF2-40B4-BE49-F238E27FC236}">
                <a16:creationId xmlns:a16="http://schemas.microsoft.com/office/drawing/2014/main" id="{04D0E1C9-9324-5335-41B8-C49804BD9A62}"/>
              </a:ext>
            </a:extLst>
          </p:cNvPr>
          <p:cNvSpPr txBox="1"/>
          <p:nvPr/>
        </p:nvSpPr>
        <p:spPr>
          <a:xfrm>
            <a:off x="296644" y="6230480"/>
            <a:ext cx="6184466" cy="538609"/>
          </a:xfrm>
          <a:prstGeom prst="rect">
            <a:avLst/>
          </a:prstGeom>
          <a:noFill/>
        </p:spPr>
        <p:txBody>
          <a:bodyPr wrap="square" anchor="b">
            <a:spAutoFit/>
          </a:bodyPr>
          <a:lstStyle/>
          <a:p>
            <a:pPr marL="0" marR="0" lvl="0" indent="0" defTabSz="457200" rtl="0" eaLnBrk="1" fontAlgn="auto" latinLnBrk="0" hangingPunct="1">
              <a:lnSpc>
                <a:spcPct val="100000"/>
              </a:lnSpc>
              <a:spcBef>
                <a:spcPct val="0"/>
              </a:spcBef>
              <a:spcAft>
                <a:spcPct val="0"/>
              </a:spcAft>
              <a:buClrTx/>
              <a:buSzTx/>
              <a:buFontTx/>
              <a:buNone/>
              <a:defRPr/>
            </a:pPr>
            <a:r>
              <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rPr>
              <a:t>Corporate Transparency Act (CTA)</a:t>
            </a:r>
            <a:br>
              <a:rPr kumimoji="0" lang="en-US" sz="1600" b="1" i="0" u="none" strike="noStrike" kern="1200" cap="none" spc="0" normalizeH="0" baseline="0" noProof="0">
                <a:ln>
                  <a:noFill/>
                </a:ln>
                <a:solidFill>
                  <a:prstClr val="white"/>
                </a:solidFill>
                <a:effectLst/>
                <a:uLnTx/>
                <a:uFillTx/>
                <a:latin typeface="Century Gothic" panose="020B0502020202020204"/>
                <a:ea typeface="+mn-ea"/>
                <a:cs typeface="+mn-cs"/>
              </a:rPr>
            </a:br>
            <a:r>
              <a:rPr kumimoji="0" lang="en-US" sz="1280" b="0" i="0" u="none" strike="noStrike" kern="1200" cap="none" spc="0" normalizeH="0" baseline="0" noProof="0">
                <a:ln>
                  <a:noFill/>
                </a:ln>
                <a:solidFill>
                  <a:prstClr val="white"/>
                </a:solidFill>
                <a:effectLst/>
                <a:uLnTx/>
                <a:uFillTx/>
                <a:latin typeface="Century Gothic" panose="020B0502020202020204"/>
                <a:ea typeface="+mn-ea"/>
                <a:cs typeface="+mn-cs"/>
              </a:rPr>
              <a:t>Beneficial Ownership Information Reporting</a:t>
            </a:r>
          </a:p>
        </p:txBody>
      </p:sp>
      <p:sp>
        <p:nvSpPr>
          <p:cNvPr id="9" name="TextBox 8">
            <a:extLst>
              <a:ext uri="{FF2B5EF4-FFF2-40B4-BE49-F238E27FC236}">
                <a16:creationId xmlns:a16="http://schemas.microsoft.com/office/drawing/2014/main" id="{4166BF38-A9B2-FFA5-D21D-FF1220FE7276}"/>
              </a:ext>
            </a:extLst>
          </p:cNvPr>
          <p:cNvSpPr txBox="1"/>
          <p:nvPr/>
        </p:nvSpPr>
        <p:spPr>
          <a:xfrm>
            <a:off x="-27432" y="6305162"/>
            <a:ext cx="12182475" cy="461665"/>
          </a:xfrm>
          <a:prstGeom prst="rect">
            <a:avLst/>
          </a:prstGeom>
          <a:noFill/>
        </p:spPr>
        <p:txBody>
          <a:bodyPr wrap="square" rtlCol="0">
            <a:spAutoFit/>
          </a:bodyPr>
          <a:lstStyle/>
          <a:p>
            <a:pPr algn="r"/>
            <a:r>
              <a:rPr lang="en-US" sz="800"/>
              <a:t>Published on12/8/2023</a:t>
            </a:r>
          </a:p>
          <a:p>
            <a:pPr algn="r"/>
            <a:r>
              <a:rPr lang="en-US" sz="800"/>
              <a:t>Visit </a:t>
            </a:r>
            <a:r>
              <a:rPr lang="en-US" sz="800" b="1">
                <a:hlinkClick r:id="rId3">
                  <a:extLst>
                    <a:ext uri="{A12FA001-AC4F-418D-AE19-62706E023703}">
                      <ahyp:hlinkClr xmlns:ahyp="http://schemas.microsoft.com/office/drawing/2018/hyperlinkcolor" val="tx"/>
                    </a:ext>
                  </a:extLst>
                </a:hlinkClick>
              </a:rPr>
              <a:t>FinCEN.GOV</a:t>
            </a:r>
            <a:r>
              <a:rPr lang="en-US" sz="800"/>
              <a:t> for complete up-to-date rules and see </a:t>
            </a:r>
            <a:r>
              <a:rPr lang="en-US" sz="800" b="1" u="sng">
                <a:hlinkClick r:id="rId4">
                  <a:extLst>
                    <a:ext uri="{A12FA001-AC4F-418D-AE19-62706E023703}">
                      <ahyp:hlinkClr xmlns:ahyp="http://schemas.microsoft.com/office/drawing/2018/hyperlinkcolor" val="tx"/>
                    </a:ext>
                  </a:extLst>
                </a:hlinkClick>
              </a:rPr>
              <a:t>small entity compliance guide</a:t>
            </a:r>
            <a:r>
              <a:rPr lang="en-US" sz="800"/>
              <a:t> for nuanced explanations </a:t>
            </a:r>
          </a:p>
          <a:p>
            <a:pPr algn="r"/>
            <a:r>
              <a:rPr lang="en-US" sz="800"/>
              <a:t>Please Contact either Jack Hakim at (303) 226-6089 jhakim@messner.com or Maclain Joyce at (303)605-1561 mjoyce@messner.com for more information </a:t>
            </a:r>
          </a:p>
        </p:txBody>
      </p:sp>
    </p:spTree>
    <p:extLst>
      <p:ext uri="{BB962C8B-B14F-4D97-AF65-F5344CB8AC3E}">
        <p14:creationId xmlns:p14="http://schemas.microsoft.com/office/powerpoint/2010/main" val="312820989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0E2C43"/>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0BA6073-FEA8-36E1-7C63-65680B61BC61}"/>
              </a:ext>
            </a:extLst>
          </p:cNvPr>
          <p:cNvSpPr>
            <a:spLocks noGrp="1"/>
          </p:cNvSpPr>
          <p:nvPr>
            <p:ph idx="1"/>
          </p:nvPr>
        </p:nvSpPr>
        <p:spPr>
          <a:xfrm>
            <a:off x="684212" y="1204093"/>
            <a:ext cx="10050844" cy="1720518"/>
          </a:xfrm>
        </p:spPr>
        <p:txBody>
          <a:bodyPr>
            <a:normAutofit/>
          </a:bodyPr>
          <a:lstStyle/>
          <a:p>
            <a:pPr marL="0" indent="0" algn="just">
              <a:buNone/>
            </a:pPr>
            <a:r>
              <a:rPr lang="en-US" sz="1700">
                <a:solidFill>
                  <a:schemeClr val="tx1"/>
                </a:solidFill>
              </a:rPr>
              <a:t>A </a:t>
            </a:r>
            <a:r>
              <a:rPr lang="en-US" sz="1700" u="sng">
                <a:solidFill>
                  <a:schemeClr val="tx1"/>
                </a:solidFill>
              </a:rPr>
              <a:t>beneficial owner </a:t>
            </a:r>
            <a:r>
              <a:rPr lang="en-US" sz="1700">
                <a:solidFill>
                  <a:schemeClr val="tx1"/>
                </a:solidFill>
              </a:rPr>
              <a:t>is any individual who, directly or indirectly:</a:t>
            </a:r>
          </a:p>
          <a:p>
            <a:pPr algn="just">
              <a:buFont typeface="Arial" panose="020B0604020202020204" pitchFamily="34" charset="0"/>
              <a:buChar char="•"/>
            </a:pPr>
            <a:r>
              <a:rPr lang="en-US" sz="1700">
                <a:solidFill>
                  <a:schemeClr val="tx1"/>
                </a:solidFill>
              </a:rPr>
              <a:t>Exercises </a:t>
            </a:r>
            <a:r>
              <a:rPr lang="en-US" sz="1700" u="sng">
                <a:solidFill>
                  <a:schemeClr val="tx1"/>
                </a:solidFill>
              </a:rPr>
              <a:t>substantial control</a:t>
            </a:r>
            <a:r>
              <a:rPr lang="en-US" sz="1700">
                <a:solidFill>
                  <a:schemeClr val="tx1"/>
                </a:solidFill>
              </a:rPr>
              <a:t> over a reporting company; or</a:t>
            </a:r>
          </a:p>
          <a:p>
            <a:pPr algn="just">
              <a:buFont typeface="Arial" panose="020B0604020202020204" pitchFamily="34" charset="0"/>
              <a:buChar char="•"/>
            </a:pPr>
            <a:r>
              <a:rPr lang="en-US" sz="1700" u="sng">
                <a:solidFill>
                  <a:schemeClr val="tx1"/>
                </a:solidFill>
              </a:rPr>
              <a:t>Owns or controls at least 25 percent</a:t>
            </a:r>
            <a:r>
              <a:rPr lang="en-US" sz="1700">
                <a:solidFill>
                  <a:schemeClr val="tx1"/>
                </a:solidFill>
              </a:rPr>
              <a:t> of the ownership interests of a reporting company.</a:t>
            </a:r>
          </a:p>
          <a:p>
            <a:pPr marL="0" indent="0">
              <a:buNone/>
            </a:pPr>
            <a:endParaRPr lang="en-US" sz="1700">
              <a:solidFill>
                <a:schemeClr val="tx1"/>
              </a:solidFill>
            </a:endParaRPr>
          </a:p>
        </p:txBody>
      </p:sp>
      <p:pic>
        <p:nvPicPr>
          <p:cNvPr id="1026" name="Picture 2" descr="Messner Reeves">
            <a:extLst>
              <a:ext uri="{FF2B5EF4-FFF2-40B4-BE49-F238E27FC236}">
                <a16:creationId xmlns:a16="http://schemas.microsoft.com/office/drawing/2014/main" id="{002FE035-2802-563E-14B6-2A86079039D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96644" y="264053"/>
            <a:ext cx="40957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D8D57F67-3119-015C-D90C-DF1C4DAE4234}"/>
              </a:ext>
            </a:extLst>
          </p:cNvPr>
          <p:cNvSpPr txBox="1"/>
          <p:nvPr/>
        </p:nvSpPr>
        <p:spPr>
          <a:xfrm>
            <a:off x="4557932" y="249985"/>
            <a:ext cx="7535386" cy="461665"/>
          </a:xfrm>
          <a:prstGeom prst="rect">
            <a:avLst/>
          </a:prstGeom>
          <a:noFill/>
        </p:spPr>
        <p:txBody>
          <a:bodyPr wrap="square">
            <a:spAutoFit/>
          </a:bodyPr>
          <a:lstStyle/>
          <a:p>
            <a:pPr marL="0" marR="0" lvl="0" indent="0" algn="r" defTabSz="457200" rtl="0" eaLnBrk="1" fontAlgn="auto" latinLnBrk="0" hangingPunct="1">
              <a:lnSpc>
                <a:spcPct val="100000"/>
              </a:lnSpc>
              <a:spcBef>
                <a:spcPct val="0"/>
              </a:spcBef>
              <a:spcAft>
                <a:spcPct val="0"/>
              </a:spcAft>
              <a:buClrTx/>
              <a:buSzTx/>
              <a:buFontTx/>
              <a:buNone/>
              <a:defRPr/>
            </a:pPr>
            <a:r>
              <a:rPr kumimoji="0" lang="en-US" sz="2400" b="0" i="0" u="none" strike="noStrike" kern="1200" cap="all" spc="0" normalizeH="0" baseline="0" noProof="0">
                <a:ln w="3175" cmpd="sng">
                  <a:noFill/>
                </a:ln>
                <a:solidFill>
                  <a:prstClr val="white"/>
                </a:solidFill>
                <a:effectLst/>
                <a:uLnTx/>
                <a:uFillTx/>
                <a:latin typeface="Century Gothic" panose="020B0502020202020204"/>
                <a:ea typeface="+mj-ea"/>
                <a:cs typeface="+mj-cs"/>
              </a:rPr>
              <a:t>Who is a beneficial owner</a:t>
            </a:r>
            <a:endPar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39" name="TextBox 1038">
            <a:extLst>
              <a:ext uri="{FF2B5EF4-FFF2-40B4-BE49-F238E27FC236}">
                <a16:creationId xmlns:a16="http://schemas.microsoft.com/office/drawing/2014/main" id="{BC81FD56-E3C9-9494-FA3F-C880569435FF}"/>
              </a:ext>
            </a:extLst>
          </p:cNvPr>
          <p:cNvSpPr txBox="1"/>
          <p:nvPr/>
        </p:nvSpPr>
        <p:spPr>
          <a:xfrm>
            <a:off x="684211" y="2716072"/>
            <a:ext cx="4546157" cy="3046988"/>
          </a:xfrm>
          <a:prstGeom prst="rect">
            <a:avLst/>
          </a:prstGeom>
          <a:noFill/>
        </p:spPr>
        <p:txBody>
          <a:bodyPr wrap="square">
            <a:spAutoFit/>
          </a:bodyPr>
          <a:lstStyle/>
          <a:p>
            <a:pPr marL="0" indent="0" algn="just">
              <a:buNone/>
            </a:pPr>
            <a:r>
              <a:rPr lang="en-US" sz="1200">
                <a:solidFill>
                  <a:schemeClr val="tx1"/>
                </a:solidFill>
              </a:rPr>
              <a:t>Complex ownership structures with multiple layers of ownership are not excused from reporting. In fact, reporting companies must get beyond direct owners -if the direct owner is an entity- to the indirect owners. </a:t>
            </a:r>
          </a:p>
          <a:p>
            <a:pPr marL="0" indent="0" algn="just">
              <a:buNone/>
            </a:pPr>
            <a:endParaRPr lang="en-US" sz="1200">
              <a:solidFill>
                <a:schemeClr val="tx1"/>
              </a:solidFill>
            </a:endParaRPr>
          </a:p>
          <a:p>
            <a:pPr marL="0" indent="0" algn="just">
              <a:buNone/>
            </a:pPr>
            <a:r>
              <a:rPr lang="en-US" sz="1200">
                <a:solidFill>
                  <a:schemeClr val="tx1"/>
                </a:solidFill>
              </a:rPr>
              <a:t>(Example;  Reporting company is owned by two LLCs (Company Y and Company Z), each owning 50% of reporting company.  The reporting company’s obligation does not stop at listing the two LLCs. The reporting company is obligated to determine every individual (living, breathing people) that have </a:t>
            </a:r>
            <a:r>
              <a:rPr lang="en-US" sz="1200" u="sng"/>
              <a:t>s</a:t>
            </a:r>
            <a:r>
              <a:rPr lang="en-US" sz="1200" u="sng">
                <a:solidFill>
                  <a:schemeClr val="tx1"/>
                </a:solidFill>
              </a:rPr>
              <a:t>ubstantial control </a:t>
            </a:r>
            <a:r>
              <a:rPr lang="en-US" sz="1200">
                <a:solidFill>
                  <a:schemeClr val="tx1"/>
                </a:solidFill>
              </a:rPr>
              <a:t>of the two LLCs or that </a:t>
            </a:r>
            <a:r>
              <a:rPr lang="en-US" sz="1200" u="sng">
                <a:solidFill>
                  <a:schemeClr val="tx1"/>
                </a:solidFill>
              </a:rPr>
              <a:t>own or control at least 25% of the ownership interest of the reporting company</a:t>
            </a:r>
            <a:r>
              <a:rPr lang="en-US" sz="1200">
                <a:solidFill>
                  <a:schemeClr val="tx1"/>
                </a:solidFill>
              </a:rPr>
              <a:t>.  If there are multiple layers of corporate ownership, the reporting company must keep moving up the ownership chain until it gets to individuals.)</a:t>
            </a:r>
          </a:p>
        </p:txBody>
      </p:sp>
      <p:pic>
        <p:nvPicPr>
          <p:cNvPr id="1042" name="Picture 1041">
            <a:extLst>
              <a:ext uri="{FF2B5EF4-FFF2-40B4-BE49-F238E27FC236}">
                <a16:creationId xmlns:a16="http://schemas.microsoft.com/office/drawing/2014/main" id="{9E786FEF-F940-97F5-69B2-DCC5B350BC76}"/>
              </a:ext>
            </a:extLst>
          </p:cNvPr>
          <p:cNvPicPr>
            <a:picLocks noChangeAspect="1"/>
          </p:cNvPicPr>
          <p:nvPr/>
        </p:nvPicPr>
        <p:blipFill>
          <a:blip r:embed="rId3"/>
          <a:stretch>
            <a:fillRect/>
          </a:stretch>
        </p:blipFill>
        <p:spPr>
          <a:xfrm>
            <a:off x="5496144" y="2619732"/>
            <a:ext cx="6011644" cy="3465329"/>
          </a:xfrm>
          <a:prstGeom prst="roundRect">
            <a:avLst>
              <a:gd name="adj" fmla="val 10196"/>
            </a:avLst>
          </a:prstGeom>
        </p:spPr>
      </p:pic>
      <p:sp>
        <p:nvSpPr>
          <p:cNvPr id="8" name="TextBox 7">
            <a:extLst>
              <a:ext uri="{FF2B5EF4-FFF2-40B4-BE49-F238E27FC236}">
                <a16:creationId xmlns:a16="http://schemas.microsoft.com/office/drawing/2014/main" id="{DEEBB32F-CD9A-F697-568C-9089E96B3118}"/>
              </a:ext>
            </a:extLst>
          </p:cNvPr>
          <p:cNvSpPr txBox="1"/>
          <p:nvPr/>
        </p:nvSpPr>
        <p:spPr>
          <a:xfrm>
            <a:off x="296644" y="6230480"/>
            <a:ext cx="6184466" cy="538609"/>
          </a:xfrm>
          <a:prstGeom prst="rect">
            <a:avLst/>
          </a:prstGeom>
          <a:noFill/>
        </p:spPr>
        <p:txBody>
          <a:bodyPr wrap="square" anchor="b">
            <a:spAutoFit/>
          </a:bodyPr>
          <a:lstStyle/>
          <a:p>
            <a:pPr marL="0" marR="0" lvl="0" indent="0" defTabSz="457200" rtl="0" eaLnBrk="1" fontAlgn="auto" latinLnBrk="0" hangingPunct="1">
              <a:lnSpc>
                <a:spcPct val="100000"/>
              </a:lnSpc>
              <a:spcBef>
                <a:spcPct val="0"/>
              </a:spcBef>
              <a:spcAft>
                <a:spcPct val="0"/>
              </a:spcAft>
              <a:buClrTx/>
              <a:buSzTx/>
              <a:buFontTx/>
              <a:buNone/>
              <a:defRPr/>
            </a:pPr>
            <a:r>
              <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rPr>
              <a:t>Corporate Transparency Act (CTA)</a:t>
            </a:r>
            <a:br>
              <a:rPr kumimoji="0" lang="en-US" sz="1600" b="1" i="0" u="none" strike="noStrike" kern="1200" cap="none" spc="0" normalizeH="0" baseline="0" noProof="0">
                <a:ln>
                  <a:noFill/>
                </a:ln>
                <a:solidFill>
                  <a:prstClr val="white"/>
                </a:solidFill>
                <a:effectLst/>
                <a:uLnTx/>
                <a:uFillTx/>
                <a:latin typeface="Century Gothic" panose="020B0502020202020204"/>
                <a:ea typeface="+mn-ea"/>
                <a:cs typeface="+mn-cs"/>
              </a:rPr>
            </a:br>
            <a:r>
              <a:rPr kumimoji="0" lang="en-US" sz="1280" b="0" i="0" u="none" strike="noStrike" kern="1200" cap="none" spc="0" normalizeH="0" baseline="0" noProof="0">
                <a:ln>
                  <a:noFill/>
                </a:ln>
                <a:solidFill>
                  <a:prstClr val="white"/>
                </a:solidFill>
                <a:effectLst/>
                <a:uLnTx/>
                <a:uFillTx/>
                <a:latin typeface="Century Gothic" panose="020B0502020202020204"/>
                <a:ea typeface="+mn-ea"/>
                <a:cs typeface="+mn-cs"/>
              </a:rPr>
              <a:t>Beneficial Ownership Information Reporting</a:t>
            </a:r>
          </a:p>
        </p:txBody>
      </p:sp>
      <p:sp>
        <p:nvSpPr>
          <p:cNvPr id="9" name="TextBox 8">
            <a:extLst>
              <a:ext uri="{FF2B5EF4-FFF2-40B4-BE49-F238E27FC236}">
                <a16:creationId xmlns:a16="http://schemas.microsoft.com/office/drawing/2014/main" id="{3A1139F6-3B8B-3C05-C833-3EC003DA8F2D}"/>
              </a:ext>
            </a:extLst>
          </p:cNvPr>
          <p:cNvSpPr txBox="1"/>
          <p:nvPr/>
        </p:nvSpPr>
        <p:spPr>
          <a:xfrm>
            <a:off x="-27432" y="6305162"/>
            <a:ext cx="12182475" cy="461665"/>
          </a:xfrm>
          <a:prstGeom prst="rect">
            <a:avLst/>
          </a:prstGeom>
          <a:noFill/>
        </p:spPr>
        <p:txBody>
          <a:bodyPr wrap="square" rtlCol="0">
            <a:spAutoFit/>
          </a:bodyPr>
          <a:lstStyle/>
          <a:p>
            <a:pPr algn="r"/>
            <a:r>
              <a:rPr lang="en-US" sz="800"/>
              <a:t>Published on12/8/2023</a:t>
            </a:r>
          </a:p>
          <a:p>
            <a:pPr algn="r"/>
            <a:r>
              <a:rPr lang="en-US" sz="800"/>
              <a:t>Visit </a:t>
            </a:r>
            <a:r>
              <a:rPr lang="en-US" sz="800" b="1">
                <a:hlinkClick r:id="rId4">
                  <a:extLst>
                    <a:ext uri="{A12FA001-AC4F-418D-AE19-62706E023703}">
                      <ahyp:hlinkClr xmlns:ahyp="http://schemas.microsoft.com/office/drawing/2018/hyperlinkcolor" val="tx"/>
                    </a:ext>
                  </a:extLst>
                </a:hlinkClick>
              </a:rPr>
              <a:t>FinCEN.GOV</a:t>
            </a:r>
            <a:r>
              <a:rPr lang="en-US" sz="800"/>
              <a:t> for complete up-to-date rules and see </a:t>
            </a:r>
            <a:r>
              <a:rPr lang="en-US" sz="800" b="1" u="sng">
                <a:hlinkClick r:id="rId5">
                  <a:extLst>
                    <a:ext uri="{A12FA001-AC4F-418D-AE19-62706E023703}">
                      <ahyp:hlinkClr xmlns:ahyp="http://schemas.microsoft.com/office/drawing/2018/hyperlinkcolor" val="tx"/>
                    </a:ext>
                  </a:extLst>
                </a:hlinkClick>
              </a:rPr>
              <a:t>small entity compliance guide</a:t>
            </a:r>
            <a:r>
              <a:rPr lang="en-US" sz="800"/>
              <a:t> for nuanced explanations </a:t>
            </a:r>
          </a:p>
          <a:p>
            <a:pPr algn="r"/>
            <a:r>
              <a:rPr lang="en-US" sz="800"/>
              <a:t>Please Contact either Jack Hakim at (303) 226-6089 jhakim@messner.com or Maclain Joyce at (303)605-1561 mjoyce@messner.com for more information </a:t>
            </a:r>
          </a:p>
        </p:txBody>
      </p:sp>
    </p:spTree>
    <p:extLst>
      <p:ext uri="{BB962C8B-B14F-4D97-AF65-F5344CB8AC3E}">
        <p14:creationId xmlns:p14="http://schemas.microsoft.com/office/powerpoint/2010/main" val="298642646"/>
      </p:ext>
    </p:extLst>
  </p:cSld>
  <p:clrMapOvr>
    <a:masterClrMapping/>
  </p:clrMapOvr>
  <mc:AlternateContent xmlns:mc="http://schemas.openxmlformats.org/markup-compatibility/2006" xmlns:p14="http://schemas.microsoft.com/office/powerpoint/2010/main">
    <mc:Choice Requires="p14">
      <p:transition p14:dur="10"/>
    </mc:Choice>
    <mc:Fallback xmlns:p15="http://schemas.microsoft.com/office/powerpoint/2012/main"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0E2C43"/>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pic>
        <p:nvPicPr>
          <p:cNvPr id="1026" name="Picture 2" descr="Messner Reeves">
            <a:extLst>
              <a:ext uri="{FF2B5EF4-FFF2-40B4-BE49-F238E27FC236}">
                <a16:creationId xmlns:a16="http://schemas.microsoft.com/office/drawing/2014/main" id="{002FE035-2802-563E-14B6-2A86079039D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96644" y="264053"/>
            <a:ext cx="40957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D8D57F67-3119-015C-D90C-DF1C4DAE4234}"/>
              </a:ext>
            </a:extLst>
          </p:cNvPr>
          <p:cNvSpPr txBox="1"/>
          <p:nvPr/>
        </p:nvSpPr>
        <p:spPr>
          <a:xfrm>
            <a:off x="4557932" y="249985"/>
            <a:ext cx="7535386" cy="461665"/>
          </a:xfrm>
          <a:prstGeom prst="rect">
            <a:avLst/>
          </a:prstGeom>
          <a:noFill/>
        </p:spPr>
        <p:txBody>
          <a:bodyPr wrap="square">
            <a:spAutoFit/>
          </a:bodyPr>
          <a:lstStyle/>
          <a:p>
            <a:pPr marL="0" marR="0" lvl="0" indent="0" algn="r" defTabSz="457200" rtl="0" eaLnBrk="1" fontAlgn="auto" latinLnBrk="0" hangingPunct="1">
              <a:lnSpc>
                <a:spcPct val="100000"/>
              </a:lnSpc>
              <a:spcBef>
                <a:spcPct val="0"/>
              </a:spcBef>
              <a:spcAft>
                <a:spcPct val="0"/>
              </a:spcAft>
              <a:buClrTx/>
              <a:buSzTx/>
              <a:buFontTx/>
              <a:buNone/>
              <a:defRPr/>
            </a:pPr>
            <a:r>
              <a:rPr kumimoji="0" lang="en-US" sz="2400" b="0" i="0" u="none" strike="noStrike" kern="1200" cap="all" spc="0" normalizeH="0" baseline="0" noProof="0">
                <a:ln w="3175" cmpd="sng">
                  <a:noFill/>
                </a:ln>
                <a:solidFill>
                  <a:prstClr val="white"/>
                </a:solidFill>
                <a:effectLst/>
                <a:uLnTx/>
                <a:uFillTx/>
                <a:latin typeface="Century Gothic" panose="020B0502020202020204"/>
                <a:ea typeface="+mj-ea"/>
                <a:cs typeface="+mj-cs"/>
              </a:rPr>
              <a:t>Who is a beneficial owner</a:t>
            </a:r>
            <a:endPar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pic>
        <p:nvPicPr>
          <p:cNvPr id="1042" name="Picture 1041">
            <a:extLst>
              <a:ext uri="{FF2B5EF4-FFF2-40B4-BE49-F238E27FC236}">
                <a16:creationId xmlns:a16="http://schemas.microsoft.com/office/drawing/2014/main" id="{9E786FEF-F940-97F5-69B2-DCC5B350BC76}"/>
              </a:ext>
            </a:extLst>
          </p:cNvPr>
          <p:cNvPicPr>
            <a:picLocks noChangeAspect="1"/>
          </p:cNvPicPr>
          <p:nvPr/>
        </p:nvPicPr>
        <p:blipFill>
          <a:blip r:embed="rId3"/>
          <a:stretch>
            <a:fillRect/>
          </a:stretch>
        </p:blipFill>
        <p:spPr>
          <a:xfrm>
            <a:off x="1780448" y="1034462"/>
            <a:ext cx="8631105" cy="4975282"/>
          </a:xfrm>
          <a:prstGeom prst="roundRect">
            <a:avLst>
              <a:gd name="adj" fmla="val 10196"/>
            </a:avLst>
          </a:prstGeom>
        </p:spPr>
      </p:pic>
      <p:sp>
        <p:nvSpPr>
          <p:cNvPr id="11" name="TextBox 10">
            <a:extLst>
              <a:ext uri="{FF2B5EF4-FFF2-40B4-BE49-F238E27FC236}">
                <a16:creationId xmlns:a16="http://schemas.microsoft.com/office/drawing/2014/main" id="{51BAF091-235B-30CA-8213-368A12AE3290}"/>
              </a:ext>
            </a:extLst>
          </p:cNvPr>
          <p:cNvSpPr txBox="1"/>
          <p:nvPr/>
        </p:nvSpPr>
        <p:spPr>
          <a:xfrm>
            <a:off x="296644" y="6230480"/>
            <a:ext cx="6184466" cy="538609"/>
          </a:xfrm>
          <a:prstGeom prst="rect">
            <a:avLst/>
          </a:prstGeom>
          <a:noFill/>
        </p:spPr>
        <p:txBody>
          <a:bodyPr wrap="square" anchor="b">
            <a:spAutoFit/>
          </a:bodyPr>
          <a:lstStyle/>
          <a:p>
            <a:pPr marL="0" marR="0" lvl="0" indent="0" defTabSz="457200" rtl="0" eaLnBrk="1" fontAlgn="auto" latinLnBrk="0" hangingPunct="1">
              <a:lnSpc>
                <a:spcPct val="100000"/>
              </a:lnSpc>
              <a:spcBef>
                <a:spcPct val="0"/>
              </a:spcBef>
              <a:spcAft>
                <a:spcPct val="0"/>
              </a:spcAft>
              <a:buClrTx/>
              <a:buSzTx/>
              <a:buFontTx/>
              <a:buNone/>
              <a:defRPr/>
            </a:pPr>
            <a:r>
              <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rPr>
              <a:t>Corporate Transparency Act (CTA)</a:t>
            </a:r>
            <a:br>
              <a:rPr kumimoji="0" lang="en-US" sz="1600" b="1" i="0" u="none" strike="noStrike" kern="1200" cap="none" spc="0" normalizeH="0" baseline="0" noProof="0">
                <a:ln>
                  <a:noFill/>
                </a:ln>
                <a:solidFill>
                  <a:prstClr val="white"/>
                </a:solidFill>
                <a:effectLst/>
                <a:uLnTx/>
                <a:uFillTx/>
                <a:latin typeface="Century Gothic" panose="020B0502020202020204"/>
                <a:ea typeface="+mn-ea"/>
                <a:cs typeface="+mn-cs"/>
              </a:rPr>
            </a:br>
            <a:r>
              <a:rPr kumimoji="0" lang="en-US" sz="1280" b="0" i="0" u="none" strike="noStrike" kern="1200" cap="none" spc="0" normalizeH="0" baseline="0" noProof="0">
                <a:ln>
                  <a:noFill/>
                </a:ln>
                <a:solidFill>
                  <a:prstClr val="white"/>
                </a:solidFill>
                <a:effectLst/>
                <a:uLnTx/>
                <a:uFillTx/>
                <a:latin typeface="Century Gothic" panose="020B0502020202020204"/>
                <a:ea typeface="+mn-ea"/>
                <a:cs typeface="+mn-cs"/>
              </a:rPr>
              <a:t>Beneficial Ownership Information Reporting</a:t>
            </a:r>
          </a:p>
        </p:txBody>
      </p:sp>
      <p:sp>
        <p:nvSpPr>
          <p:cNvPr id="12" name="TextBox 11">
            <a:extLst>
              <a:ext uri="{FF2B5EF4-FFF2-40B4-BE49-F238E27FC236}">
                <a16:creationId xmlns:a16="http://schemas.microsoft.com/office/drawing/2014/main" id="{2ABED5AF-3C08-F801-3FCE-5779C4973D22}"/>
              </a:ext>
            </a:extLst>
          </p:cNvPr>
          <p:cNvSpPr txBox="1"/>
          <p:nvPr/>
        </p:nvSpPr>
        <p:spPr>
          <a:xfrm>
            <a:off x="-27432" y="6305162"/>
            <a:ext cx="12182475" cy="461665"/>
          </a:xfrm>
          <a:prstGeom prst="rect">
            <a:avLst/>
          </a:prstGeom>
          <a:noFill/>
        </p:spPr>
        <p:txBody>
          <a:bodyPr wrap="square" rtlCol="0">
            <a:spAutoFit/>
          </a:bodyPr>
          <a:lstStyle/>
          <a:p>
            <a:pPr algn="r"/>
            <a:r>
              <a:rPr lang="en-US" sz="800"/>
              <a:t>Published on12/8/2023</a:t>
            </a:r>
          </a:p>
          <a:p>
            <a:pPr algn="r"/>
            <a:r>
              <a:rPr lang="en-US" sz="800"/>
              <a:t>Visit </a:t>
            </a:r>
            <a:r>
              <a:rPr lang="en-US" sz="800" b="1">
                <a:hlinkClick r:id="rId4">
                  <a:extLst>
                    <a:ext uri="{A12FA001-AC4F-418D-AE19-62706E023703}">
                      <ahyp:hlinkClr xmlns:ahyp="http://schemas.microsoft.com/office/drawing/2018/hyperlinkcolor" val="tx"/>
                    </a:ext>
                  </a:extLst>
                </a:hlinkClick>
              </a:rPr>
              <a:t>FinCEN.GOV</a:t>
            </a:r>
            <a:r>
              <a:rPr lang="en-US" sz="800"/>
              <a:t> for complete up-to-date rules and see </a:t>
            </a:r>
            <a:r>
              <a:rPr lang="en-US" sz="800" b="1" u="sng">
                <a:hlinkClick r:id="rId5">
                  <a:extLst>
                    <a:ext uri="{A12FA001-AC4F-418D-AE19-62706E023703}">
                      <ahyp:hlinkClr xmlns:ahyp="http://schemas.microsoft.com/office/drawing/2018/hyperlinkcolor" val="tx"/>
                    </a:ext>
                  </a:extLst>
                </a:hlinkClick>
              </a:rPr>
              <a:t>small entity compliance guide</a:t>
            </a:r>
            <a:r>
              <a:rPr lang="en-US" sz="800"/>
              <a:t> for nuanced explanations </a:t>
            </a:r>
          </a:p>
          <a:p>
            <a:pPr algn="r"/>
            <a:r>
              <a:rPr lang="en-US" sz="800"/>
              <a:t>Please Contact either Jack Hakim at (303) 226-6089 jhakim@messner.com or Maclain Joyce at (303)605-1561 mjoyce@messner.com for more information </a:t>
            </a:r>
          </a:p>
        </p:txBody>
      </p:sp>
    </p:spTree>
    <p:extLst>
      <p:ext uri="{BB962C8B-B14F-4D97-AF65-F5344CB8AC3E}">
        <p14:creationId xmlns:p14="http://schemas.microsoft.com/office/powerpoint/2010/main" val="1558302416"/>
      </p:ext>
    </p:extLst>
  </p:cSld>
  <p:clrMapOvr>
    <a:masterClrMapping/>
  </p:clrMapOvr>
  <mc:AlternateContent xmlns:mc="http://schemas.openxmlformats.org/markup-compatibility/2006" xmlns:p14="http://schemas.microsoft.com/office/powerpoint/2010/main">
    <mc:Choice Requires="p14">
      <p:transition p14:dur="10"/>
    </mc:Choice>
    <mc:Fallback xmlns:p15="http://schemas.microsoft.com/office/powerpoint/2012/main"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0E2C43"/>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0BA6073-FEA8-36E1-7C63-65680B61BC61}"/>
              </a:ext>
            </a:extLst>
          </p:cNvPr>
          <p:cNvSpPr>
            <a:spLocks noGrp="1"/>
          </p:cNvSpPr>
          <p:nvPr>
            <p:ph idx="1"/>
          </p:nvPr>
        </p:nvSpPr>
        <p:spPr>
          <a:xfrm>
            <a:off x="684212" y="1204092"/>
            <a:ext cx="8534400" cy="4774677"/>
          </a:xfrm>
        </p:spPr>
        <p:txBody>
          <a:bodyPr>
            <a:normAutofit/>
          </a:bodyPr>
          <a:lstStyle/>
          <a:p>
            <a:pPr marL="0" indent="0">
              <a:buNone/>
            </a:pPr>
            <a:r>
              <a:rPr lang="en-US" sz="1700">
                <a:solidFill>
                  <a:schemeClr val="tx1"/>
                </a:solidFill>
              </a:rPr>
              <a:t>Penalties for failure to report BOI</a:t>
            </a:r>
          </a:p>
          <a:p>
            <a:pPr>
              <a:buFont typeface="Arial" panose="020B0604020202020204" pitchFamily="34" charset="0"/>
              <a:buChar char="•"/>
            </a:pPr>
            <a:r>
              <a:rPr lang="en-US" sz="1700">
                <a:solidFill>
                  <a:schemeClr val="tx1"/>
                </a:solidFill>
              </a:rPr>
              <a:t>The willful failure to report complete or updated beneficial ownership information to FinCEN, or the willful provision of or attempt to provide false or fraudulent beneficial ownership information may result in civil or criminal penalties, including civil penalties of up to $500 for each day that the violation continues, or criminal penalties including  imprisonment for up to two years and/or a fine of up to $10,000. Senior officers of an entity that fail to file a required BOI report may be held accountable for that failure. </a:t>
            </a:r>
          </a:p>
          <a:p>
            <a:pPr>
              <a:buFont typeface="Arial" panose="020B0604020202020204" pitchFamily="34" charset="0"/>
              <a:buChar char="•"/>
            </a:pPr>
            <a:endParaRPr lang="en-US" sz="1700">
              <a:solidFill>
                <a:schemeClr val="tx1"/>
              </a:solidFill>
            </a:endParaRPr>
          </a:p>
        </p:txBody>
      </p:sp>
      <p:pic>
        <p:nvPicPr>
          <p:cNvPr id="1026" name="Picture 2" descr="Messner Reeves">
            <a:extLst>
              <a:ext uri="{FF2B5EF4-FFF2-40B4-BE49-F238E27FC236}">
                <a16:creationId xmlns:a16="http://schemas.microsoft.com/office/drawing/2014/main" id="{002FE035-2802-563E-14B6-2A86079039D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96644" y="264053"/>
            <a:ext cx="40957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D8D57F67-3119-015C-D90C-DF1C4DAE4234}"/>
              </a:ext>
            </a:extLst>
          </p:cNvPr>
          <p:cNvSpPr txBox="1"/>
          <p:nvPr/>
        </p:nvSpPr>
        <p:spPr>
          <a:xfrm>
            <a:off x="4557932" y="249985"/>
            <a:ext cx="7535386" cy="830997"/>
          </a:xfrm>
          <a:prstGeom prst="rect">
            <a:avLst/>
          </a:prstGeom>
          <a:noFill/>
        </p:spPr>
        <p:txBody>
          <a:bodyPr wrap="square">
            <a:spAutoFit/>
          </a:bodyPr>
          <a:lstStyle/>
          <a:p>
            <a:pPr marL="0" marR="0" lvl="0" indent="0" algn="r" defTabSz="457200" rtl="0" eaLnBrk="1" fontAlgn="auto" latinLnBrk="0" hangingPunct="1">
              <a:lnSpc>
                <a:spcPct val="100000"/>
              </a:lnSpc>
              <a:spcBef>
                <a:spcPct val="0"/>
              </a:spcBef>
              <a:spcAft>
                <a:spcPct val="0"/>
              </a:spcAft>
              <a:buClrTx/>
              <a:buSzTx/>
              <a:buFontTx/>
              <a:buNone/>
              <a:defRPr/>
            </a:pPr>
            <a:r>
              <a:rPr kumimoji="0" lang="en-US" sz="2400" b="0" i="0" u="none" strike="noStrike" kern="1200" cap="all" spc="0" normalizeH="0" baseline="0" noProof="0">
                <a:ln w="3175" cmpd="sng">
                  <a:noFill/>
                </a:ln>
                <a:solidFill>
                  <a:prstClr val="white"/>
                </a:solidFill>
                <a:effectLst/>
                <a:uLnTx/>
                <a:uFillTx/>
                <a:latin typeface="Century Gothic" panose="020B0502020202020204"/>
                <a:ea typeface="+mj-ea"/>
                <a:cs typeface="+mj-cs"/>
              </a:rPr>
              <a:t>What happens if </a:t>
            </a:r>
            <a:r>
              <a:rPr kumimoji="0" lang="en-US" sz="2400" b="0" i="0" u="none" strike="noStrike" kern="1200" cap="all" spc="0" normalizeH="0" baseline="0" noProof="0" err="1">
                <a:ln w="3175" cmpd="sng">
                  <a:noFill/>
                </a:ln>
                <a:solidFill>
                  <a:prstClr val="white"/>
                </a:solidFill>
                <a:effectLst/>
                <a:uLnTx/>
                <a:uFillTx/>
                <a:latin typeface="Century Gothic" panose="020B0502020202020204"/>
                <a:ea typeface="+mj-ea"/>
                <a:cs typeface="+mj-cs"/>
              </a:rPr>
              <a:t>boi</a:t>
            </a:r>
            <a:r>
              <a:rPr kumimoji="0" lang="en-US" sz="2400" b="0" i="0" u="none" strike="noStrike" kern="1200" cap="all" spc="0" normalizeH="0" baseline="0" noProof="0">
                <a:ln w="3175" cmpd="sng">
                  <a:noFill/>
                </a:ln>
                <a:solidFill>
                  <a:prstClr val="white"/>
                </a:solidFill>
                <a:effectLst/>
                <a:uLnTx/>
                <a:uFillTx/>
                <a:latin typeface="Century Gothic" panose="020B0502020202020204"/>
                <a:ea typeface="+mj-ea"/>
                <a:cs typeface="+mj-cs"/>
              </a:rPr>
              <a:t> is not reported in the proper timeframe?</a:t>
            </a:r>
            <a:endPar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8" name="TextBox 7">
            <a:extLst>
              <a:ext uri="{FF2B5EF4-FFF2-40B4-BE49-F238E27FC236}">
                <a16:creationId xmlns:a16="http://schemas.microsoft.com/office/drawing/2014/main" id="{5BC5F08A-5AE6-D2C0-1614-C252222EC921}"/>
              </a:ext>
            </a:extLst>
          </p:cNvPr>
          <p:cNvSpPr txBox="1"/>
          <p:nvPr/>
        </p:nvSpPr>
        <p:spPr>
          <a:xfrm>
            <a:off x="296644" y="6230480"/>
            <a:ext cx="6184466" cy="538609"/>
          </a:xfrm>
          <a:prstGeom prst="rect">
            <a:avLst/>
          </a:prstGeom>
          <a:noFill/>
        </p:spPr>
        <p:txBody>
          <a:bodyPr wrap="square" anchor="b">
            <a:spAutoFit/>
          </a:bodyPr>
          <a:lstStyle/>
          <a:p>
            <a:pPr marL="0" marR="0" lvl="0" indent="0" defTabSz="457200" rtl="0" eaLnBrk="1" fontAlgn="auto" latinLnBrk="0" hangingPunct="1">
              <a:lnSpc>
                <a:spcPct val="100000"/>
              </a:lnSpc>
              <a:spcBef>
                <a:spcPct val="0"/>
              </a:spcBef>
              <a:spcAft>
                <a:spcPct val="0"/>
              </a:spcAft>
              <a:buClrTx/>
              <a:buSzTx/>
              <a:buFontTx/>
              <a:buNone/>
              <a:defRPr/>
            </a:pPr>
            <a:r>
              <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rPr>
              <a:t>Corporate Transparency Act (CTA)</a:t>
            </a:r>
            <a:br>
              <a:rPr kumimoji="0" lang="en-US" sz="1600" b="1" i="0" u="none" strike="noStrike" kern="1200" cap="none" spc="0" normalizeH="0" baseline="0" noProof="0">
                <a:ln>
                  <a:noFill/>
                </a:ln>
                <a:solidFill>
                  <a:prstClr val="white"/>
                </a:solidFill>
                <a:effectLst/>
                <a:uLnTx/>
                <a:uFillTx/>
                <a:latin typeface="Century Gothic" panose="020B0502020202020204"/>
                <a:ea typeface="+mn-ea"/>
                <a:cs typeface="+mn-cs"/>
              </a:rPr>
            </a:br>
            <a:r>
              <a:rPr kumimoji="0" lang="en-US" sz="1280" b="0" i="0" u="none" strike="noStrike" kern="1200" cap="none" spc="0" normalizeH="0" baseline="0" noProof="0">
                <a:ln>
                  <a:noFill/>
                </a:ln>
                <a:solidFill>
                  <a:prstClr val="white"/>
                </a:solidFill>
                <a:effectLst/>
                <a:uLnTx/>
                <a:uFillTx/>
                <a:latin typeface="Century Gothic" panose="020B0502020202020204"/>
                <a:ea typeface="+mn-ea"/>
                <a:cs typeface="+mn-cs"/>
              </a:rPr>
              <a:t>Beneficial Ownership Information Reporting</a:t>
            </a:r>
          </a:p>
        </p:txBody>
      </p:sp>
      <p:sp>
        <p:nvSpPr>
          <p:cNvPr id="9" name="TextBox 8">
            <a:extLst>
              <a:ext uri="{FF2B5EF4-FFF2-40B4-BE49-F238E27FC236}">
                <a16:creationId xmlns:a16="http://schemas.microsoft.com/office/drawing/2014/main" id="{0D25867B-4E71-F25E-AE3B-4A332023AEC9}"/>
              </a:ext>
            </a:extLst>
          </p:cNvPr>
          <p:cNvSpPr txBox="1"/>
          <p:nvPr/>
        </p:nvSpPr>
        <p:spPr>
          <a:xfrm>
            <a:off x="-27432" y="6305162"/>
            <a:ext cx="12182475" cy="461665"/>
          </a:xfrm>
          <a:prstGeom prst="rect">
            <a:avLst/>
          </a:prstGeom>
          <a:noFill/>
        </p:spPr>
        <p:txBody>
          <a:bodyPr wrap="square" rtlCol="0">
            <a:spAutoFit/>
          </a:bodyPr>
          <a:lstStyle/>
          <a:p>
            <a:pPr algn="r"/>
            <a:r>
              <a:rPr lang="en-US" sz="800"/>
              <a:t>Published on12/8/2023</a:t>
            </a:r>
          </a:p>
          <a:p>
            <a:pPr algn="r"/>
            <a:r>
              <a:rPr lang="en-US" sz="800"/>
              <a:t>Visit </a:t>
            </a:r>
            <a:r>
              <a:rPr lang="en-US" sz="800" b="1">
                <a:hlinkClick r:id="rId3">
                  <a:extLst>
                    <a:ext uri="{A12FA001-AC4F-418D-AE19-62706E023703}">
                      <ahyp:hlinkClr xmlns:ahyp="http://schemas.microsoft.com/office/drawing/2018/hyperlinkcolor" val="tx"/>
                    </a:ext>
                  </a:extLst>
                </a:hlinkClick>
              </a:rPr>
              <a:t>FinCEN.GOV</a:t>
            </a:r>
            <a:r>
              <a:rPr lang="en-US" sz="800"/>
              <a:t> for complete up-to-date rules and see </a:t>
            </a:r>
            <a:r>
              <a:rPr lang="en-US" sz="800" b="1" u="sng">
                <a:hlinkClick r:id="rId4">
                  <a:extLst>
                    <a:ext uri="{A12FA001-AC4F-418D-AE19-62706E023703}">
                      <ahyp:hlinkClr xmlns:ahyp="http://schemas.microsoft.com/office/drawing/2018/hyperlinkcolor" val="tx"/>
                    </a:ext>
                  </a:extLst>
                </a:hlinkClick>
              </a:rPr>
              <a:t>small entity compliance guide</a:t>
            </a:r>
            <a:r>
              <a:rPr lang="en-US" sz="800"/>
              <a:t> for nuanced explanations </a:t>
            </a:r>
          </a:p>
          <a:p>
            <a:pPr algn="r"/>
            <a:r>
              <a:rPr lang="en-US" sz="800"/>
              <a:t>Please Contact either Jack Hakim at (303) 226-6089 jhakim@messner.com or Maclain Joyce at (303)605-1561 mjoyce@messner.com for more information </a:t>
            </a:r>
          </a:p>
        </p:txBody>
      </p:sp>
    </p:spTree>
    <p:extLst>
      <p:ext uri="{BB962C8B-B14F-4D97-AF65-F5344CB8AC3E}">
        <p14:creationId xmlns:p14="http://schemas.microsoft.com/office/powerpoint/2010/main" val="3244323030"/>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7763.0"/>
  <p:tag name="AS_RELEASE_DATE" val="2017.05.17"/>
  <p:tag name="AS_TITLE" val="Aspose.Slides for .NET 4.0"/>
  <p:tag name="AS_VERSION" val="17.5"/>
</p:tagLst>
</file>

<file path=ppt/tags/tag2.xml><?xml version="1.0" encoding="utf-8"?>
<p:tagLst xmlns:a="http://schemas.openxmlformats.org/drawingml/2006/main" xmlns:r="http://schemas.openxmlformats.org/officeDocument/2006/relationships" xmlns:p="http://schemas.openxmlformats.org/presentationml/2006/main">
  <p:tag name="AS_UNIQUEID" val="11"/>
</p:tagLst>
</file>

<file path=ppt/tags/tag3.xml><?xml version="1.0" encoding="utf-8"?>
<p:tagLst xmlns:a="http://schemas.openxmlformats.org/drawingml/2006/main" xmlns:r="http://schemas.openxmlformats.org/officeDocument/2006/relationships" xmlns:p="http://schemas.openxmlformats.org/presentationml/2006/main">
  <p:tag name="AS_UNIQUEID" val="12"/>
</p:tagLst>
</file>

<file path=ppt/tags/tag4.xml><?xml version="1.0" encoding="utf-8"?>
<p:tagLst xmlns:a="http://schemas.openxmlformats.org/drawingml/2006/main" xmlns:r="http://schemas.openxmlformats.org/officeDocument/2006/relationships" xmlns:p="http://schemas.openxmlformats.org/presentationml/2006/main">
  <p:tag name="AS_UNIQUEID" val="13"/>
</p:tagLst>
</file>

<file path=ppt/tags/tag5.xml><?xml version="1.0" encoding="utf-8"?>
<p:tagLst xmlns:a="http://schemas.openxmlformats.org/drawingml/2006/main" xmlns:r="http://schemas.openxmlformats.org/officeDocument/2006/relationships" xmlns:p="http://schemas.openxmlformats.org/presentationml/2006/main">
  <p:tag name="AS_UNIQUEID" val="14"/>
</p:tagLst>
</file>

<file path=ppt/tags/tag6.xml><?xml version="1.0" encoding="utf-8"?>
<p:tagLst xmlns:a="http://schemas.openxmlformats.org/drawingml/2006/main" xmlns:r="http://schemas.openxmlformats.org/officeDocument/2006/relationships" xmlns:p="http://schemas.openxmlformats.org/presentationml/2006/main">
  <p:tag name="AS_UNIQUEID" val="15"/>
</p:tagLst>
</file>

<file path=ppt/tags/tag7.xml><?xml version="1.0" encoding="utf-8"?>
<p:tagLst xmlns:a="http://schemas.openxmlformats.org/drawingml/2006/main" xmlns:r="http://schemas.openxmlformats.org/officeDocument/2006/relationships" xmlns:p="http://schemas.openxmlformats.org/presentationml/2006/main">
  <p:tag name="AS_UNIQUEID" val="7"/>
</p:tagLst>
</file>

<file path=ppt/tags/tag8.xml><?xml version="1.0" encoding="utf-8"?>
<p:tagLst xmlns:a="http://schemas.openxmlformats.org/drawingml/2006/main" xmlns:r="http://schemas.openxmlformats.org/officeDocument/2006/relationships" xmlns:p="http://schemas.openxmlformats.org/presentationml/2006/main">
  <p:tag name="AS_UNIQUEID" val="8"/>
</p:tagLst>
</file>

<file path=ppt/tags/tag9.xml><?xml version="1.0" encoding="utf-8"?>
<p:tagLst xmlns:a="http://schemas.openxmlformats.org/drawingml/2006/main" xmlns:r="http://schemas.openxmlformats.org/officeDocument/2006/relationships" xmlns:p="http://schemas.openxmlformats.org/presentationml/2006/main">
  <p:tag name="AS_UNIQUEID" val="9"/>
</p:tagLst>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Arial"/>
        <a:cs typeface="Arial"/>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Arial"/>
        <a:cs typeface="Arial"/>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0</TotalTime>
  <Words>1889</Words>
  <Application>Microsoft Macintosh PowerPoint</Application>
  <PresentationFormat>Widescreen</PresentationFormat>
  <Paragraphs>102</Paragraphs>
  <Slides>10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Century Gothic</vt:lpstr>
      <vt:lpstr>Symbol</vt:lpstr>
      <vt:lpstr>Times New Roman</vt:lpstr>
      <vt:lpstr>Wingdings 3</vt:lpstr>
      <vt:lpstr>Slice</vt:lpstr>
      <vt:lpstr>Corporate Transparency act (CTA) Beneficial Ownership Information Reporting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Transparency act (CTA) Beneficial Ownership Information Reporting</dc:title>
  <cp:lastModifiedBy>Meranda Vieyra</cp:lastModifiedBy>
  <cp:revision>2</cp:revision>
  <dcterms:created xsi:type="dcterms:W3CDTF">2023-12-08T13:23:33Z</dcterms:created>
  <dcterms:modified xsi:type="dcterms:W3CDTF">2024-01-05T14:37:11Z</dcterms:modified>
</cp:coreProperties>
</file>